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heme/theme6.xml" ContentType="application/vnd.openxmlformats-officedocument.them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1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2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3.xml" ContentType="application/vnd.openxmlformats-officedocument.presentationml.notesSlide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notesSlides/notesSlide4.xml" ContentType="application/vnd.openxmlformats-officedocument.presentationml.notesSlide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notesSlides/notesSlide5.xml" ContentType="application/vnd.openxmlformats-officedocument.presentationml.notesSlide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notesSlides/notesSlide6.xml" ContentType="application/vnd.openxmlformats-officedocument.presentationml.notesSlide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notesSlides/notesSlide7.xml" ContentType="application/vnd.openxmlformats-officedocument.presentationml.notesSlid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notesSlides/notesSlide8.xml" ContentType="application/vnd.openxmlformats-officedocument.presentationml.notesSlid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notesSlides/notesSlide9.xml" ContentType="application/vnd.openxmlformats-officedocument.presentationml.notesSlide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10.xml" ContentType="application/vnd.openxmlformats-officedocument.presentationml.notesSlide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notesSlides/notesSlide11.xml" ContentType="application/vnd.openxmlformats-officedocument.presentationml.notesSlide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notesSlides/notesSlide12.xml" ContentType="application/vnd.openxmlformats-officedocument.presentationml.notesSlide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notesSlides/notesSlide13.xml" ContentType="application/vnd.openxmlformats-officedocument.presentationml.notesSlide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notesSlides/notesSlide14.xml" ContentType="application/vnd.openxmlformats-officedocument.presentationml.notesSlide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notesSlides/notesSlide15.xml" ContentType="application/vnd.openxmlformats-officedocument.presentationml.notesSlide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notesSlides/notesSlide16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notesSlides/notesSlide17.xml" ContentType="application/vnd.openxmlformats-officedocument.presentationml.notesSlide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8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notesSlides/notesSlide19.xml" ContentType="application/vnd.openxmlformats-officedocument.presentationml.notesSlide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notesSlides/notesSlide20.xml" ContentType="application/vnd.openxmlformats-officedocument.presentationml.notesSlide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21.xml" ContentType="application/vnd.openxmlformats-officedocument.presentationml.notesSlide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22.xml" ContentType="application/vnd.openxmlformats-officedocument.presentationml.notesSlide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notesSlides/notesSlide23.xml" ContentType="application/vnd.openxmlformats-officedocument.presentationml.notesSlide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notesSlides/notesSlide24.xml" ContentType="application/vnd.openxmlformats-officedocument.presentationml.notesSlide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notesSlides/notesSlide25.xml" ContentType="application/vnd.openxmlformats-officedocument.presentationml.notesSlide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notesSlides/notesSlide26.xml" ContentType="application/vnd.openxmlformats-officedocument.presentationml.notesSlide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notesSlides/notesSlide27.xml" ContentType="application/vnd.openxmlformats-officedocument.presentationml.notesSlide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notesSlides/notesSlide28.xml" ContentType="application/vnd.openxmlformats-officedocument.presentationml.notesSlide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notesSlides/notesSlide29.xml" ContentType="application/vnd.openxmlformats-officedocument.presentationml.notesSlide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30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31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notesSlides/notesSlide32.xml" ContentType="application/vnd.openxmlformats-officedocument.presentationml.notesSlide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notesSlides/notesSlide33.xml" ContentType="application/vnd.openxmlformats-officedocument.presentationml.notesSlide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notesSlides/notesSlide34.xml" ContentType="application/vnd.openxmlformats-officedocument.presentationml.notesSlide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notesSlides/notesSlide35.xml" ContentType="application/vnd.openxmlformats-officedocument.presentationml.notesSlide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notesSlides/notesSlide36.xml" ContentType="application/vnd.openxmlformats-officedocument.presentationml.notesSlide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notesSlides/notesSlide37.xml" ContentType="application/vnd.openxmlformats-officedocument.presentationml.notesSlide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notesSlides/notesSlide38.xml" ContentType="application/vnd.openxmlformats-officedocument.presentationml.notesSlide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notesSlides/notesSlide39.xml" ContentType="application/vnd.openxmlformats-officedocument.presentationml.notesSlide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notesSlides/notesSlide40.xml" ContentType="application/vnd.openxmlformats-officedocument.presentationml.notesSlide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notesSlides/notesSlide41.xml" ContentType="application/vnd.openxmlformats-officedocument.presentationml.notesSlide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</p:sldMasterIdLst>
  <p:notesMasterIdLst>
    <p:notesMasterId r:id="rId54"/>
  </p:notesMasterIdLst>
  <p:sldIdLst>
    <p:sldId id="256" r:id="rId6"/>
    <p:sldId id="257" r:id="rId7"/>
    <p:sldId id="343" r:id="rId8"/>
    <p:sldId id="261" r:id="rId9"/>
    <p:sldId id="262" r:id="rId10"/>
    <p:sldId id="263" r:id="rId11"/>
    <p:sldId id="363" r:id="rId12"/>
    <p:sldId id="265" r:id="rId13"/>
    <p:sldId id="266" r:id="rId14"/>
    <p:sldId id="373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377" r:id="rId23"/>
    <p:sldId id="364" r:id="rId24"/>
    <p:sldId id="344" r:id="rId25"/>
    <p:sldId id="349" r:id="rId26"/>
    <p:sldId id="350" r:id="rId27"/>
    <p:sldId id="352" r:id="rId28"/>
    <p:sldId id="345" r:id="rId29"/>
    <p:sldId id="346" r:id="rId30"/>
    <p:sldId id="347" r:id="rId31"/>
    <p:sldId id="354" r:id="rId32"/>
    <p:sldId id="279" r:id="rId33"/>
    <p:sldId id="357" r:id="rId34"/>
    <p:sldId id="355" r:id="rId35"/>
    <p:sldId id="286" r:id="rId36"/>
    <p:sldId id="283" r:id="rId37"/>
    <p:sldId id="285" r:id="rId38"/>
    <p:sldId id="358" r:id="rId39"/>
    <p:sldId id="376" r:id="rId40"/>
    <p:sldId id="374" r:id="rId41"/>
    <p:sldId id="359" r:id="rId42"/>
    <p:sldId id="360" r:id="rId43"/>
    <p:sldId id="361" r:id="rId44"/>
    <p:sldId id="362" r:id="rId45"/>
    <p:sldId id="366" r:id="rId46"/>
    <p:sldId id="370" r:id="rId47"/>
    <p:sldId id="372" r:id="rId48"/>
    <p:sldId id="368" r:id="rId49"/>
    <p:sldId id="371" r:id="rId50"/>
    <p:sldId id="369" r:id="rId51"/>
    <p:sldId id="314" r:id="rId52"/>
    <p:sldId id="36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EAEAEA"/>
    <a:srgbClr val="F0F0F0"/>
    <a:srgbClr val="F2F2F2"/>
    <a:srgbClr val="C4B39C"/>
    <a:srgbClr val="A9906F"/>
    <a:srgbClr val="A78E6D"/>
    <a:srgbClr val="AF9778"/>
    <a:srgbClr val="D7EA76"/>
    <a:srgbClr val="B7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4595" autoAdjust="0"/>
  </p:normalViewPr>
  <p:slideViewPr>
    <p:cSldViewPr>
      <p:cViewPr>
        <p:scale>
          <a:sx n="118" d="100"/>
          <a:sy n="118" d="100"/>
        </p:scale>
        <p:origin x="-142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3BD4-A30E-4EA9-882E-23EB7C0EDE72}" type="datetimeFigureOut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FD915-40B3-4FF2-AE46-D73C8EC04D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2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FD915-40B3-4FF2-AE46-D73C8EC04DD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22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ECDCC-68D3-4B5F-9A7C-6CCDE4C9FEC4}" type="slidenum">
              <a:rPr lang="en-GB"/>
              <a:pPr/>
              <a:t>13</a:t>
            </a:fld>
            <a:endParaRPr lang="en-GB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91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E4E79-B5DC-4A04-ADAA-425B5ED7F2D8}" type="slidenum">
              <a:rPr lang="en-GB"/>
              <a:pPr/>
              <a:t>14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7691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C14E7-A69C-44E2-90AF-46B5CAE012EF}" type="slidenum">
              <a:rPr lang="en-GB"/>
              <a:pPr/>
              <a:t>15</a:t>
            </a:fld>
            <a:endParaRPr lang="en-GB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ea typeface="+mn-ea"/>
                <a:cs typeface="+mn-cs"/>
              </a:rPr>
              <a:t> </a:t>
            </a: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Smaller, lighter instrumentation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Digital acquisition and storage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Real-time data display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Faster acquisition = higher resolution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GPS positioning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Increasing use in Industry</a:t>
            </a:r>
          </a:p>
          <a:p>
            <a:pPr eaLnBrk="1" hangingPunct="1">
              <a:defRPr/>
            </a:pPr>
            <a:r>
              <a:rPr lang="en-GB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Improved Software Analysis</a:t>
            </a:r>
          </a:p>
          <a:p>
            <a:pPr eaLnBrk="1" hangingPunct="1">
              <a:defRPr/>
            </a:pPr>
            <a:endParaRPr lang="en-GB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1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1C712F-4806-4CC1-8EC1-9EC1EC74CA55}" type="slidenum">
              <a:rPr lang="en-GB"/>
              <a:pPr/>
              <a:t>16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9726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D5CD1-89F8-4DA3-9754-AAE92A317466}" type="slidenum">
              <a:rPr lang="en-GB"/>
              <a:pPr/>
              <a:t>17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054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D5CD1-89F8-4DA3-9754-AAE92A317466}" type="slidenum">
              <a:rPr lang="en-GB"/>
              <a:pPr/>
              <a:t>18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79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7F760-16F9-41FA-AACF-3F1006492106}" type="slidenum">
              <a:rPr lang="en-GB"/>
              <a:pPr/>
              <a:t>21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530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FA4E2-FDAF-4856-BAE4-10E56C105D5D}" type="slidenum">
              <a:rPr lang="en-GB"/>
              <a:pPr/>
              <a:t>22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133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F22A0-2DE7-4318-966F-E76DB49E7EC3}" type="slidenum">
              <a:rPr lang="en-GB"/>
              <a:pPr/>
              <a:t>23</a:t>
            </a:fld>
            <a:endParaRPr lang="en-GB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9022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9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202F9-E32F-4131-BD46-1330743083E8}" type="slidenum">
              <a:rPr lang="en-GB"/>
              <a:pPr/>
              <a:t>4</a:t>
            </a:fld>
            <a:endParaRPr lang="en-GB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4945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8815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6796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9582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0A313-504C-4886-B697-E81938AF3981}" type="slidenum">
              <a:rPr lang="en-GB"/>
              <a:pPr/>
              <a:t>28</a:t>
            </a:fld>
            <a:endParaRPr lang="en-GB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584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442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04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77C69-CDA7-46EC-8B9D-34715D0C687E}" type="slidenum">
              <a:rPr lang="en-GB"/>
              <a:pPr/>
              <a:t>31</a:t>
            </a:fld>
            <a:endParaRPr lang="en-GB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115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/>
              <a:pPr/>
              <a:t>32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0816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940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005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43106-64DA-4994-9640-D6175C725F98}" type="slidenum">
              <a:rPr lang="en-GB"/>
              <a:pPr/>
              <a:t>5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26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325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6658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34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118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502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104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047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30547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00491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694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A30BD-8813-4015-B8F6-5F116175133E}" type="slidenum">
              <a:rPr lang="en-GB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02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3906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B33B6D-6CAD-4FAF-85CA-C26F23B1716D}" type="slidenum">
              <a:rPr lang="en-GB"/>
              <a:pPr/>
              <a:t>47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9454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B2D2C-B949-442B-8FDF-8F81C4F7040E}" type="slidenum">
              <a:rPr lang="en-GB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36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C91D8-6A9E-4B97-AED0-BF5106814366}" type="slidenum">
              <a:rPr lang="en-GB"/>
              <a:pPr/>
              <a:t>8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13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6BB0F-8038-4696-9551-F0C07D003960}" type="slidenum">
              <a:rPr lang="en-GB"/>
              <a:pPr/>
              <a:t>9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56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6BB0F-8038-4696-9551-F0C07D003960}" type="slidenum">
              <a:rPr lang="en-GB"/>
              <a:pPr/>
              <a:t>10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30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B1BB7-AC65-457E-AE64-D13F578ECC29}" type="slidenum">
              <a:rPr lang="en-GB"/>
              <a:pPr/>
              <a:t>11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099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710A7-FA46-48A3-B73B-54220C2AF4C4}" type="slidenum">
              <a:rPr lang="en-GB"/>
              <a:pPr/>
              <a:t>12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70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image" Target="../media/image2.jpeg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6.xml"/><Relationship Id="rId9" Type="http://schemas.openxmlformats.org/officeDocument/2006/relationships/tags" Target="../tags/tag12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9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4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6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9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75.xml"/><Relationship Id="rId9" Type="http://schemas.openxmlformats.org/officeDocument/2006/relationships/tags" Target="../tags/tag28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85.xml"/><Relationship Id="rId4" Type="http://schemas.openxmlformats.org/officeDocument/2006/relationships/tags" Target="../tags/tag28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2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4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9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355.xml"/><Relationship Id="rId9" Type="http://schemas.openxmlformats.org/officeDocument/2006/relationships/tags" Target="../tags/tag36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65.xml"/><Relationship Id="rId4" Type="http://schemas.openxmlformats.org/officeDocument/2006/relationships/tags" Target="../tags/tag36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tags" Target="../tags/tag38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01.xml"/><Relationship Id="rId1" Type="http://schemas.openxmlformats.org/officeDocument/2006/relationships/tags" Target="../tags/tag40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6190456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550465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925763E-DA0F-47F2-B73E-5192B89078FF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 Single Corner Rectangle 7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946" name="AutoShape 2" descr="https://mail-attachment.googleusercontent.com/attachment/u/0/?ui=2&amp;ik=57176c5347&amp;view=att&amp;th=1396ceb363e333f6&amp;attid=0.1&amp;disp=inline&amp;safe=1&amp;zw&amp;saduie=AG9B_P_wbbM_OkY2PwSASEp6NzSu&amp;sadet=1346157147165&amp;sads=tD7GbwXI9AWW0GJE6ufMTp3m5lM&amp;sadssc=1"/>
          <p:cNvSpPr>
            <a:spLocks noChangeAspect="1"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954" name="AutoShape 10" descr="https://mail-attachment.googleusercontent.com/attachment/u/0/?ui=2&amp;ik=57176c5347&amp;view=att&amp;th=1396ceb363e333f6&amp;attid=0.1&amp;disp=inline&amp;safe=1&amp;zw&amp;saduie=AG9B_P_wbbM_OkY2PwSASEp6NzSu&amp;sadet=1346157147165&amp;sads=tD7GbwXI9AWW0GJE6ufMTp3m5lM&amp;sadssc=1"/>
          <p:cNvSpPr>
            <a:spLocks noChangeAspect="1"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Google Image Result for http___www.sjvgeology.org_oil_seismic_wiggles.gif.jp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100000"/>
          </a:blip>
          <a:stretch>
            <a:fillRect/>
          </a:stretch>
        </p:blipFill>
        <p:spPr>
          <a:xfrm>
            <a:off x="6991922" y="4149080"/>
            <a:ext cx="1966329" cy="24482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F3B1C65-9063-43BD-8C25-3C2C20071D55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>
            <a:off x="6660232" y="260648"/>
            <a:ext cx="2016224" cy="5904656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EACF628-9CF6-4FF9-9376-7820D779633D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5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6190456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550465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192FF9B-CDA5-471B-A8BE-0BFBBF1A641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 Single Corner Rectangle 7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F17E00"/>
              </a:clrFrom>
              <a:clrTo>
                <a:srgbClr val="F17E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3264" y="3493395"/>
            <a:ext cx="23677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E65DD4D-0901-4270-87E4-F1D57653A46A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3717032"/>
            <a:ext cx="6081935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0A5A4A9-0999-49C4-A4BA-3E82C605A9D3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A22BE58-01D7-46CF-83A8-2AF77A83D6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ound Single Corner Rectangle 8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F17E00"/>
              </a:clrFrom>
              <a:clrTo>
                <a:srgbClr val="F17E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7998" y="3493395"/>
            <a:ext cx="23677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A1ECA0E-DFD4-46F5-8BD8-293F811635FE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B8135249-4C51-43CC-A21B-AD6701F04436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e 11"/>
          <p:cNvSpPr/>
          <p:nvPr userDrawn="1">
            <p:custDataLst>
              <p:tags r:id="rId9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999492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56490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C70DB42-5930-49A5-8037-ADC2E2473315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E07DD4B-FC50-4246-AD34-2B03D9AED9FA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e 4"/>
          <p:cNvSpPr/>
          <p:nvPr userDrawn="1">
            <p:custDataLst>
              <p:tags r:id="rId3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e 7"/>
          <p:cNvSpPr/>
          <p:nvPr userDrawn="1">
            <p:custDataLst>
              <p:tags r:id="rId1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ound Single Corner Rectangle 6"/>
          <p:cNvSpPr/>
          <p:nvPr userDrawn="1">
            <p:custDataLst>
              <p:tags r:id="rId2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315E322-2D7D-4041-8B8A-877C79CCC96A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1922" name="AutoShape 2" descr="https://mail-attachment.googleusercontent.com/attachment/u/0/?ui=2&amp;ik=57176c5347&amp;view=att&amp;th=1396ceb363e333f6&amp;attid=0.1&amp;disp=inline&amp;safe=1&amp;zw&amp;saduie=AG9B_P_wbbM_OkY2PwSASEp6NzSu&amp;sadet=1346157147165&amp;sads=tD7GbwXI9AWW0GJE6ufMTp3m5lM&amp;sadssc=1"/>
          <p:cNvSpPr>
            <a:spLocks noChangeAspect="1"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1403648" y="-747463"/>
            <a:ext cx="1080119" cy="2952328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3050"/>
            <a:ext cx="3008313" cy="99571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1643D6-081F-4BA5-AAAC-B289352C9CC4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FACAABE-4B03-4741-8A8E-1EE8D36DFEAD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B61BFF1-1B7E-4151-B4CE-2981AEE354D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22BE58-01D7-46CF-83A8-2AF77A83D6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>
            <a:off x="6660232" y="260648"/>
            <a:ext cx="2016224" cy="5904656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EB2BF39-E372-4626-A385-D34958A8424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Pie 2"/>
          <p:cNvSpPr/>
          <p:nvPr userDrawn="1">
            <p:custDataLst>
              <p:tags r:id="rId2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6190456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550465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5126AB-B7AA-4820-BB6E-5D5C5EA485B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 Single Corner Rectangle 7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9267" name="Picture 3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A05842"/>
              </a:clrFrom>
              <a:clrTo>
                <a:srgbClr val="A0584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026" y="4819602"/>
            <a:ext cx="2077031" cy="190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C568587-C002-493B-8F4E-CA64FCDE120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3717032"/>
            <a:ext cx="6081935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7AA7333-E15F-4E45-A347-DDEA9C8F528E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17E00"/>
              </a:clrFrom>
              <a:clrTo>
                <a:srgbClr val="F17E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7998" y="3493395"/>
            <a:ext cx="23677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Single Corner Rectangle 10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9" cstate="print">
            <a:clrChange>
              <a:clrFrom>
                <a:srgbClr val="A05842"/>
              </a:clrFrom>
              <a:clrTo>
                <a:srgbClr val="A0584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026" y="4819602"/>
            <a:ext cx="2077031" cy="190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D7660AE-D2A3-40EF-820C-B8542583D9C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3717032"/>
            <a:ext cx="6081935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7FD51B8-1E96-45EC-A635-684B3FF385E4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A22BE58-01D7-46CF-83A8-2AF77A83D6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ound Single Corner Rectangle 6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Google Image Result for http___www.sjvgeology.org_oil_seismic_wiggles.gif.jp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100000"/>
          </a:blip>
          <a:stretch>
            <a:fillRect/>
          </a:stretch>
        </p:blipFill>
        <p:spPr>
          <a:xfrm>
            <a:off x="6991922" y="4149080"/>
            <a:ext cx="1966329" cy="24482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9550465-68D2-442E-B539-382E650D28C6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e 11"/>
          <p:cNvSpPr/>
          <p:nvPr userDrawn="1">
            <p:custDataLst>
              <p:tags r:id="rId9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999492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56490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E3A3BE8-0225-496E-9073-A5FE258F6455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5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32379F3-C9B1-4023-87F4-58DB48508B7F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e 4"/>
          <p:cNvSpPr/>
          <p:nvPr userDrawn="1">
            <p:custDataLst>
              <p:tags r:id="rId3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1403648" y="-747463"/>
            <a:ext cx="1080119" cy="2952328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3050"/>
            <a:ext cx="3008313" cy="99571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828C8F5-BC9B-4923-B4FA-B2CACD1DE61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AEB8A0C-2954-4EFA-96C3-A5B89B62CFA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959FD5B-CCAB-4CDF-AF3F-10741DD1C35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>
            <a:off x="6660232" y="260648"/>
            <a:ext cx="2016224" cy="5904656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19056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90792B2-DB4B-47F4-88C9-6D1415B426B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Pie 2"/>
          <p:cNvSpPr/>
          <p:nvPr userDrawn="1">
            <p:custDataLst>
              <p:tags r:id="rId2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9C5846"/>
          </a:solidFill>
          <a:ln>
            <a:solidFill>
              <a:srgbClr val="CB9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6190456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550465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C96A9CD-2CD1-4FAF-A005-77D1D153D19F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 Single Corner Rectangle 7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0290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BBD700"/>
              </a:clrFrom>
              <a:clrTo>
                <a:srgbClr val="BBD7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717032"/>
            <a:ext cx="14401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146C4E2-D215-45BA-BD89-142E66D968B5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e 9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778BD95-8DCF-4145-A823-B1B3E8C8A33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3717032"/>
            <a:ext cx="6081935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3CAC506-1243-4C7E-8394-DE258B235D17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17E00"/>
              </a:clrFrom>
              <a:clrTo>
                <a:srgbClr val="F17E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7998" y="3493395"/>
            <a:ext cx="23677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Single Corner Rectangle 10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9" cstate="print">
            <a:clrChange>
              <a:clrFrom>
                <a:srgbClr val="BBD700"/>
              </a:clrFrom>
              <a:clrTo>
                <a:srgbClr val="BBD7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717032"/>
            <a:ext cx="14401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3E796AC-9374-4092-97B6-A420FCA1602D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DB54E5C-38E6-4517-9F7F-367853B5BBA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e 11"/>
          <p:cNvSpPr/>
          <p:nvPr userDrawn="1">
            <p:custDataLst>
              <p:tags r:id="rId9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999492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56490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64A115D-E431-47E3-9757-45ED71FFEC9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5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63DDC6E-0B07-4D50-BD20-D62F91A0BC64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e 4"/>
          <p:cNvSpPr/>
          <p:nvPr userDrawn="1">
            <p:custDataLst>
              <p:tags r:id="rId3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1403648" y="-747463"/>
            <a:ext cx="1080119" cy="2952328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3050"/>
            <a:ext cx="3008313" cy="99571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9C64ED0-3F61-4EAA-B42F-8F260E3ACF7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6CB1A9B-BFDE-479B-9EE7-F954BBD02F2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029B795-CBAA-444C-B38D-5FB52313D76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>
            <a:off x="6660232" y="260648"/>
            <a:ext cx="2016224" cy="5904656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19056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7265C30-DD63-43D2-9AC9-7F0BA4FDDF5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0016DA6-9067-41B4-AE2A-F1313666EDBE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ie 10"/>
          <p:cNvSpPr/>
          <p:nvPr userDrawn="1">
            <p:custDataLst>
              <p:tags r:id="rId9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Pie 2"/>
          <p:cNvSpPr/>
          <p:nvPr userDrawn="1">
            <p:custDataLst>
              <p:tags r:id="rId2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B7D521"/>
          </a:solidFill>
          <a:ln>
            <a:solidFill>
              <a:srgbClr val="D7E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6190456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550465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C96A9CD-2CD1-4FAF-A005-77D1D153D19F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 Single Corner Rectangle 7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1010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print">
            <a:clrChange>
              <a:clrFrom>
                <a:srgbClr val="A99273"/>
              </a:clrFrom>
              <a:clrTo>
                <a:srgbClr val="A9927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4365104"/>
            <a:ext cx="182518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778BD95-8DCF-4145-A823-B1B3E8C8A338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3717032"/>
            <a:ext cx="6081935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3CAC506-1243-4C7E-8394-DE258B235D17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17E00"/>
              </a:clrFrom>
              <a:clrTo>
                <a:srgbClr val="F17E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7998" y="3493395"/>
            <a:ext cx="236779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 Single Corner Rectangle 11"/>
          <p:cNvSpPr/>
          <p:nvPr userDrawn="1">
            <p:custDataLst>
              <p:tags r:id="rId5"/>
            </p:custDataLst>
          </p:nvPr>
        </p:nvSpPr>
        <p:spPr>
          <a:xfrm>
            <a:off x="7020272" y="188640"/>
            <a:ext cx="1944216" cy="6480720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9" cstate="print">
            <a:clrChange>
              <a:clrFrom>
                <a:srgbClr val="A99273"/>
              </a:clrFrom>
              <a:clrTo>
                <a:srgbClr val="A9927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4365104"/>
            <a:ext cx="182518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3E796AC-9374-4092-97B6-A420FCA1602D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DB54E5C-38E6-4517-9F7F-367853B5BBA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e 11"/>
          <p:cNvSpPr/>
          <p:nvPr userDrawn="1">
            <p:custDataLst>
              <p:tags r:id="rId9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999492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56490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64A115D-E431-47E3-9757-45ED71FFEC9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5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63DDC6E-0B07-4D50-BD20-D62F91A0BC64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e 4"/>
          <p:cNvSpPr/>
          <p:nvPr userDrawn="1">
            <p:custDataLst>
              <p:tags r:id="rId3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1403648" y="-747463"/>
            <a:ext cx="1080119" cy="2952328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3050"/>
            <a:ext cx="3008313" cy="99571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9C64ED0-3F61-4EAA-B42F-8F260E3ACF7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999492"/>
            <a:ext cx="1224136" cy="8208912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564904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0D38CAD-EFFF-405D-9AB6-804926F0E71E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5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6CB1A9B-BFDE-479B-9EE7-F954BBD02F2B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029B795-CBAA-444C-B38D-5FB52313D76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 userDrawn="1">
            <p:custDataLst>
              <p:tags r:id="rId1"/>
            </p:custDataLst>
          </p:nvPr>
        </p:nvSpPr>
        <p:spPr>
          <a:xfrm>
            <a:off x="6660232" y="260648"/>
            <a:ext cx="2016224" cy="5904656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19056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7265C30-DD63-43D2-9AC9-7F0BA4FDDF5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e 7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>
            <p:custDataLst>
              <p:tags r:id="rId1"/>
            </p:custDataLst>
          </p:nvPr>
        </p:nvSpPr>
        <p:spPr>
          <a:xfrm rot="16200000">
            <a:off x="3959932" y="-3303747"/>
            <a:ext cx="1224136" cy="8208912"/>
          </a:xfrm>
          <a:prstGeom prst="round1Rect">
            <a:avLst>
              <a:gd name="adj" fmla="val 319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e 6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Pie 2"/>
          <p:cNvSpPr/>
          <p:nvPr userDrawn="1">
            <p:custDataLst>
              <p:tags r:id="rId2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rgbClr val="A9906F"/>
          </a:solidFill>
          <a:ln>
            <a:solidFill>
              <a:srgbClr val="C4B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FD38AB9-E978-4A2E-A8C5-146594F41D67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e 5"/>
          <p:cNvSpPr/>
          <p:nvPr userDrawn="1">
            <p:custDataLst>
              <p:tags r:id="rId3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>
            <p:custDataLst>
              <p:tags r:id="rId1"/>
            </p:custDataLst>
          </p:nvPr>
        </p:nvSpPr>
        <p:spPr>
          <a:xfrm rot="16200000">
            <a:off x="1403648" y="-747463"/>
            <a:ext cx="1080119" cy="2952328"/>
          </a:xfrm>
          <a:prstGeom prst="round1Rect">
            <a:avLst>
              <a:gd name="adj" fmla="val 319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3050"/>
            <a:ext cx="3008313" cy="99571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CFD23D8-EE67-4673-A52F-6A9D63317906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e 9"/>
          <p:cNvSpPr/>
          <p:nvPr userDrawn="1">
            <p:custDataLst>
              <p:tags r:id="rId7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AB94779-AE5C-4624-8ADC-DAD5C4FEE1D2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e 8"/>
          <p:cNvSpPr/>
          <p:nvPr userDrawn="1">
            <p:custDataLst>
              <p:tags r:id="rId6"/>
            </p:custDataLst>
          </p:nvPr>
        </p:nvSpPr>
        <p:spPr>
          <a:xfrm>
            <a:off x="8406172" y="6148550"/>
            <a:ext cx="1475656" cy="1418900"/>
          </a:xfrm>
          <a:prstGeom prst="pie">
            <a:avLst>
              <a:gd name="adj1" fmla="val 10717716"/>
              <a:gd name="adj2" fmla="val 16200003"/>
            </a:avLst>
          </a:prstGeom>
          <a:solidFill>
            <a:schemeClr val="tx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fld id="{27A43D69-32AD-4C15-AD3F-E409B7003A83}" type="slidenum">
              <a:rPr lang="en-GB" sz="2400" smtClean="0">
                <a:solidFill>
                  <a:schemeClr val="bg1"/>
                </a:solidFill>
              </a:rPr>
              <a:pPr algn="l"/>
              <a:t>‹#›</a:t>
            </a:fld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ags" Target="../tags/tag85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ags" Target="../tags/tag84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82.xml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8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16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164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16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162.xml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16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24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244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24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242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24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ags" Target="../tags/tag32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ags" Target="../tags/tag324.xml"/><Relationship Id="rId2" Type="http://schemas.openxmlformats.org/officeDocument/2006/relationships/slideLayout" Target="../slideLayouts/slideLayout53.xml"/><Relationship Id="rId16" Type="http://schemas.openxmlformats.org/officeDocument/2006/relationships/tags" Target="../tags/tag3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322.xml"/><Relationship Id="rId10" Type="http://schemas.openxmlformats.org/officeDocument/2006/relationships/slideLayout" Target="../slideLayouts/slideLayout61.xml"/><Relationship Id="rId19" Type="http://schemas.openxmlformats.org/officeDocument/2006/relationships/tags" Target="../tags/tag32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69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D1-E758-427E-A62C-D5860C4751F7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2BE58-01D7-46CF-83A8-2AF77A83D60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 descr="E:\Documents and Settings\tom\Desktop\terradat\logo.pn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6021288"/>
            <a:ext cx="2483768" cy="987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69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D762-4795-4DE0-985A-0734602E4B9A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2BE58-01D7-46CF-83A8-2AF77A83D60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 descr="E:\Documents and Settings\tom\Desktop\terradat\logo.png"/>
          <p:cNvPicPr>
            <a:picLocks noChangeAspect="1" noChangeArrowheads="1"/>
          </p:cNvPicPr>
          <p:nvPr userDrawn="1">
            <p:custDataLst>
              <p:tags r:id="rId2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47864" y="6021288"/>
            <a:ext cx="2483768" cy="987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69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E6E6C-B714-4864-A4D0-CC72B6A142E0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2" descr="E:\Documents and Settings\tom\Desktop\terradat\logo.pn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6021288"/>
            <a:ext cx="2483768" cy="987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69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706C-444E-4255-AA8D-EB26D7219732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2" descr="E:\Documents and Settings\tom\Desktop\terradat\logo.pn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6021288"/>
            <a:ext cx="2483768" cy="987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69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706C-444E-4255-AA8D-EB26D7219732}" type="datetime1">
              <a:rPr lang="en-GB" smtClean="0"/>
              <a:pPr/>
              <a:t>08/03/2016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2" descr="E:\Documents and Settings\tom\Desktop\terradat\logo.png"/>
          <p:cNvPicPr>
            <a:picLocks noChangeAspect="1" noChangeArrowheads="1"/>
          </p:cNvPicPr>
          <p:nvPr userDrawn="1">
            <p:custDataLst>
              <p:tags r:id="rId1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6021288"/>
            <a:ext cx="2483768" cy="987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7" Type="http://schemas.openxmlformats.org/officeDocument/2006/relationships/image" Target="../media/image14.jpe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12" Type="http://schemas.openxmlformats.org/officeDocument/2006/relationships/image" Target="../media/image15.wmf"/><Relationship Id="rId2" Type="http://schemas.openxmlformats.org/officeDocument/2006/relationships/tags" Target="../tags/tag437.xml"/><Relationship Id="rId1" Type="http://schemas.openxmlformats.org/officeDocument/2006/relationships/vmlDrawing" Target="../drawings/vmlDrawing1.vml"/><Relationship Id="rId6" Type="http://schemas.openxmlformats.org/officeDocument/2006/relationships/tags" Target="../tags/tag441.xml"/><Relationship Id="rId11" Type="http://schemas.openxmlformats.org/officeDocument/2006/relationships/oleObject" Target="../embeddings/oleObject1.bin"/><Relationship Id="rId5" Type="http://schemas.openxmlformats.org/officeDocument/2006/relationships/tags" Target="../tags/tag440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439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image" Target="../media/image17.jpeg"/><Relationship Id="rId5" Type="http://schemas.openxmlformats.org/officeDocument/2006/relationships/tags" Target="../tags/tag448.xml"/><Relationship Id="rId10" Type="http://schemas.openxmlformats.org/officeDocument/2006/relationships/image" Target="../media/image16.png"/><Relationship Id="rId4" Type="http://schemas.openxmlformats.org/officeDocument/2006/relationships/tags" Target="../tags/tag447.xml"/><Relationship Id="rId9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53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5.xml"/><Relationship Id="rId4" Type="http://schemas.openxmlformats.org/officeDocument/2006/relationships/tags" Target="../tags/tag4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458.xml"/><Relationship Id="rId7" Type="http://schemas.openxmlformats.org/officeDocument/2006/relationships/image" Target="../media/image19.png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2.xml"/><Relationship Id="rId7" Type="http://schemas.openxmlformats.org/officeDocument/2006/relationships/image" Target="../media/image21.png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66.xml"/><Relationship Id="rId7" Type="http://schemas.openxmlformats.org/officeDocument/2006/relationships/image" Target="../media/image22.jpeg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5.pn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image" Target="../media/image23.png"/><Relationship Id="rId2" Type="http://schemas.openxmlformats.org/officeDocument/2006/relationships/tags" Target="../tags/tag468.xml"/><Relationship Id="rId1" Type="http://schemas.openxmlformats.org/officeDocument/2006/relationships/vmlDrawing" Target="../drawings/vmlDrawing2.vml"/><Relationship Id="rId6" Type="http://schemas.openxmlformats.org/officeDocument/2006/relationships/tags" Target="../tags/tag47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471.xml"/><Relationship Id="rId10" Type="http://schemas.openxmlformats.org/officeDocument/2006/relationships/image" Target="../media/image24.jpeg"/><Relationship Id="rId4" Type="http://schemas.openxmlformats.org/officeDocument/2006/relationships/tags" Target="../tags/tag470.xml"/><Relationship Id="rId9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80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479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tags" Target="../tags/tag482.xml"/><Relationship Id="rId10" Type="http://schemas.openxmlformats.org/officeDocument/2006/relationships/oleObject" Target="../embeddings/oleObject3.bin"/><Relationship Id="rId4" Type="http://schemas.openxmlformats.org/officeDocument/2006/relationships/tags" Target="../tags/tag481.xml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485.xml"/><Relationship Id="rId7" Type="http://schemas.openxmlformats.org/officeDocument/2006/relationships/image" Target="../media/image33.png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89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91.xml"/><Relationship Id="rId10" Type="http://schemas.openxmlformats.org/officeDocument/2006/relationships/image" Target="../media/image37.png"/><Relationship Id="rId4" Type="http://schemas.openxmlformats.org/officeDocument/2006/relationships/tags" Target="../tags/tag490.xml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7" Type="http://schemas.openxmlformats.org/officeDocument/2006/relationships/image" Target="../media/image44.jpeg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12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9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21.xml"/><Relationship Id="rId13" Type="http://schemas.openxmlformats.org/officeDocument/2006/relationships/image" Target="../media/image51.wmf"/><Relationship Id="rId18" Type="http://schemas.openxmlformats.org/officeDocument/2006/relationships/image" Target="../media/image55.png"/><Relationship Id="rId3" Type="http://schemas.openxmlformats.org/officeDocument/2006/relationships/tags" Target="../tags/tag516.xml"/><Relationship Id="rId7" Type="http://schemas.openxmlformats.org/officeDocument/2006/relationships/tags" Target="../tags/tag520.xml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52.wmf"/><Relationship Id="rId2" Type="http://schemas.openxmlformats.org/officeDocument/2006/relationships/tags" Target="../tags/tag515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6" Type="http://schemas.openxmlformats.org/officeDocument/2006/relationships/tags" Target="../tags/tag51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18.xml"/><Relationship Id="rId15" Type="http://schemas.openxmlformats.org/officeDocument/2006/relationships/image" Target="../media/image54.jpeg"/><Relationship Id="rId10" Type="http://schemas.openxmlformats.org/officeDocument/2006/relationships/tags" Target="../tags/tag523.xml"/><Relationship Id="rId4" Type="http://schemas.openxmlformats.org/officeDocument/2006/relationships/tags" Target="../tags/tag517.xml"/><Relationship Id="rId9" Type="http://schemas.openxmlformats.org/officeDocument/2006/relationships/tags" Target="../tags/tag522.xml"/><Relationship Id="rId1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png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12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4.xml"/><Relationship Id="rId4" Type="http://schemas.openxmlformats.org/officeDocument/2006/relationships/tags" Target="../tags/tag4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546.xml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3.xml"/><Relationship Id="rId1" Type="http://schemas.openxmlformats.org/officeDocument/2006/relationships/tags" Target="../tags/tag4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426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28.xml"/><Relationship Id="rId4" Type="http://schemas.openxmlformats.org/officeDocument/2006/relationships/tags" Target="../tags/tag4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31.xml"/><Relationship Id="rId7" Type="http://schemas.openxmlformats.org/officeDocument/2006/relationships/image" Target="../media/image13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124744"/>
            <a:ext cx="6190456" cy="2475707"/>
          </a:xfrm>
        </p:spPr>
        <p:txBody>
          <a:bodyPr>
            <a:normAutofit/>
          </a:bodyPr>
          <a:lstStyle/>
          <a:p>
            <a:r>
              <a:rPr lang="en-GB" dirty="0" smtClean="0"/>
              <a:t>Near Surface Geophysics as Used in Geotechnical Site Investigations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4149080"/>
            <a:ext cx="5504656" cy="1752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Presented by</a:t>
            </a:r>
            <a:endParaRPr lang="en-GB" dirty="0" smtClean="0"/>
          </a:p>
          <a:p>
            <a:r>
              <a:rPr lang="en-GB" dirty="0" smtClean="0"/>
              <a:t>Simon Hughes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 smtClean="0"/>
              <a:t>2: Total site coverage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1628800"/>
            <a:ext cx="5940152" cy="445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9632" y="1412776"/>
            <a:ext cx="6984776" cy="578882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800" b="1" dirty="0"/>
              <a:t>You </a:t>
            </a:r>
            <a:r>
              <a:rPr lang="en-GB" sz="2800" b="1" dirty="0" smtClean="0"/>
              <a:t>may have missed </a:t>
            </a:r>
            <a:r>
              <a:rPr lang="en-GB" sz="2800" b="1" dirty="0"/>
              <a:t>the solution feature!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37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457200" y="188640"/>
            <a:ext cx="82296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3600" dirty="0"/>
              <a:t>3: Overcome errors in </a:t>
            </a:r>
            <a:br>
              <a:rPr lang="en-GB" sz="3600" dirty="0"/>
            </a:br>
            <a:r>
              <a:rPr lang="en-GB" sz="3600" dirty="0"/>
              <a:t>geological interpolation</a:t>
            </a:r>
          </a:p>
        </p:txBody>
      </p:sp>
      <p:graphicFrame>
        <p:nvGraphicFramePr>
          <p:cNvPr id="27650" name="Object 4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51095901"/>
              </p:ext>
            </p:extLst>
          </p:nvPr>
        </p:nvGraphicFramePr>
        <p:xfrm>
          <a:off x="646832" y="1844824"/>
          <a:ext cx="7849120" cy="2199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CorelDRAW" r:id="rId11" imgW="6864096" imgH="1764792" progId="">
                  <p:embed/>
                </p:oleObj>
              </mc:Choice>
              <mc:Fallback>
                <p:oleObj name="CorelDRAW" r:id="rId11" imgW="6864096" imgH="176479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32" y="1844824"/>
                        <a:ext cx="7849120" cy="21992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8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07330" y="4244975"/>
            <a:ext cx="6728124" cy="510778"/>
          </a:xfrm>
          <a:prstGeom prst="roundRect">
            <a:avLst/>
          </a:prstGeom>
          <a:ln w="9525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GB" i="1">
                <a:solidFill>
                  <a:schemeClr val="tx1"/>
                </a:solidFill>
                <a:ea typeface="ＭＳ Ｐゴシック" pitchFamily="-84" charset="-128"/>
              </a:rPr>
              <a:t>“</a:t>
            </a:r>
            <a:r>
              <a:rPr lang="en-GB" altLang="ja-JP" sz="2000" i="1" dirty="0">
                <a:solidFill>
                  <a:schemeClr val="tx1"/>
                </a:solidFill>
                <a:ea typeface="ＭＳ Ｐゴシック" pitchFamily="-84" charset="-128"/>
              </a:rPr>
              <a:t>Geophysical data is </a:t>
            </a:r>
            <a:r>
              <a:rPr lang="en-GB" altLang="ja-JP" sz="2400" i="1" dirty="0">
                <a:solidFill>
                  <a:schemeClr val="tx1"/>
                </a:solidFill>
                <a:ea typeface="ＭＳ Ｐゴシック" pitchFamily="-84" charset="-128"/>
              </a:rPr>
              <a:t>continuous</a:t>
            </a:r>
            <a:r>
              <a:rPr lang="en-GB" altLang="ja-JP" sz="2000" i="1" dirty="0">
                <a:solidFill>
                  <a:schemeClr val="tx1"/>
                </a:solidFill>
                <a:ea typeface="ＭＳ Ｐゴシック" pitchFamily="-84" charset="-128"/>
              </a:rPr>
              <a:t> over a site or along a profile</a:t>
            </a:r>
            <a:r>
              <a:rPr lang="ja-JP" altLang="en-GB" sz="2000" i="1">
                <a:solidFill>
                  <a:schemeClr val="tx1"/>
                </a:solidFill>
                <a:ea typeface="ＭＳ Ｐゴシック" pitchFamily="-84" charset="-128"/>
              </a:rPr>
              <a:t>”</a:t>
            </a:r>
            <a:endParaRPr lang="en-GB" sz="2000" i="1" dirty="0">
              <a:solidFill>
                <a:schemeClr val="tx1"/>
              </a:solidFill>
              <a:ea typeface="ＭＳ Ｐゴシック" pitchFamily="-84" charset="-128"/>
            </a:endParaRPr>
          </a:p>
        </p:txBody>
      </p:sp>
      <p:sp>
        <p:nvSpPr>
          <p:cNvPr id="278540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55875" y="2780928"/>
            <a:ext cx="5473700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15366" name="Freeform 16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835150" y="2984500"/>
            <a:ext cx="1873250" cy="384175"/>
          </a:xfrm>
          <a:custGeom>
            <a:avLst/>
            <a:gdLst>
              <a:gd name="T0" fmla="*/ 0 w 1180"/>
              <a:gd name="T1" fmla="*/ 2147483647 h 242"/>
              <a:gd name="T2" fmla="*/ 2147483647 w 1180"/>
              <a:gd name="T3" fmla="*/ 2147483647 h 242"/>
              <a:gd name="T4" fmla="*/ 2147483647 w 1180"/>
              <a:gd name="T5" fmla="*/ 2147483647 h 242"/>
              <a:gd name="T6" fmla="*/ 2147483647 w 1180"/>
              <a:gd name="T7" fmla="*/ 2147483647 h 242"/>
              <a:gd name="T8" fmla="*/ 2147483647 w 1180"/>
              <a:gd name="T9" fmla="*/ 2147483647 h 242"/>
              <a:gd name="T10" fmla="*/ 2147483647 w 1180"/>
              <a:gd name="T11" fmla="*/ 2147483647 h 242"/>
              <a:gd name="T12" fmla="*/ 2147483647 w 1180"/>
              <a:gd name="T13" fmla="*/ 2147483647 h 242"/>
              <a:gd name="T14" fmla="*/ 2147483647 w 1180"/>
              <a:gd name="T15" fmla="*/ 2147483647 h 242"/>
              <a:gd name="T16" fmla="*/ 2147483647 w 1180"/>
              <a:gd name="T17" fmla="*/ 2147483647 h 2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0"/>
              <a:gd name="T28" fmla="*/ 0 h 242"/>
              <a:gd name="T29" fmla="*/ 1180 w 1180"/>
              <a:gd name="T30" fmla="*/ 242 h 2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0" h="242">
                <a:moveTo>
                  <a:pt x="0" y="99"/>
                </a:moveTo>
                <a:cubicBezTo>
                  <a:pt x="49" y="121"/>
                  <a:pt x="98" y="144"/>
                  <a:pt x="136" y="144"/>
                </a:cubicBezTo>
                <a:cubicBezTo>
                  <a:pt x="174" y="144"/>
                  <a:pt x="159" y="106"/>
                  <a:pt x="227" y="99"/>
                </a:cubicBezTo>
                <a:cubicBezTo>
                  <a:pt x="295" y="92"/>
                  <a:pt x="462" y="107"/>
                  <a:pt x="545" y="99"/>
                </a:cubicBezTo>
                <a:cubicBezTo>
                  <a:pt x="628" y="91"/>
                  <a:pt x="688" y="68"/>
                  <a:pt x="726" y="53"/>
                </a:cubicBezTo>
                <a:cubicBezTo>
                  <a:pt x="764" y="38"/>
                  <a:pt x="741" y="0"/>
                  <a:pt x="771" y="8"/>
                </a:cubicBezTo>
                <a:cubicBezTo>
                  <a:pt x="801" y="16"/>
                  <a:pt x="885" y="76"/>
                  <a:pt x="908" y="99"/>
                </a:cubicBezTo>
                <a:cubicBezTo>
                  <a:pt x="931" y="122"/>
                  <a:pt x="863" y="121"/>
                  <a:pt x="908" y="144"/>
                </a:cubicBezTo>
                <a:cubicBezTo>
                  <a:pt x="953" y="167"/>
                  <a:pt x="1142" y="242"/>
                  <a:pt x="1180" y="23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ea typeface="+mn-ea"/>
            </a:endParaRPr>
          </a:p>
        </p:txBody>
      </p:sp>
      <p:sp>
        <p:nvSpPr>
          <p:cNvPr id="278545" name="Text Box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7274" y="4868863"/>
            <a:ext cx="7488237" cy="817245"/>
          </a:xfrm>
          <a:prstGeom prst="roundRect">
            <a:avLst/>
          </a:prstGeom>
          <a:ln w="952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 i="1" dirty="0">
                <a:solidFill>
                  <a:schemeClr val="tx1"/>
                </a:solidFill>
                <a:ea typeface="ＭＳ Ｐゴシック" pitchFamily="-84" charset="-128"/>
              </a:rPr>
              <a:t> Avoids misinterpretation of bedrock e.g. </a:t>
            </a:r>
            <a:r>
              <a:rPr lang="en-GB" sz="2400" i="1" dirty="0">
                <a:solidFill>
                  <a:schemeClr val="tx1"/>
                </a:solidFill>
                <a:ea typeface="ＭＳ Ｐゴシック" pitchFamily="-84" charset="-128"/>
              </a:rPr>
              <a:t>borehole</a:t>
            </a:r>
            <a:r>
              <a:rPr lang="en-GB" sz="1800" i="1" dirty="0">
                <a:solidFill>
                  <a:schemeClr val="tx1"/>
                </a:solidFill>
                <a:ea typeface="ＭＳ Ｐゴシック" pitchFamily="-84" charset="-128"/>
              </a:rPr>
              <a:t> down fracture or into boulder</a:t>
            </a: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3" grpId="0" animBg="1"/>
      <p:bldP spid="2785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648200" y="1600201"/>
            <a:ext cx="4038600" cy="398904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000" dirty="0"/>
          </a:p>
          <a:p>
            <a:pPr>
              <a:buNone/>
            </a:pPr>
            <a:endParaRPr lang="en-GB" sz="2400" dirty="0"/>
          </a:p>
          <a:p>
            <a:pPr>
              <a:buNone/>
            </a:pPr>
            <a:endParaRPr lang="en-GB" sz="2400" dirty="0"/>
          </a:p>
          <a:p>
            <a:r>
              <a:rPr lang="en-GB" sz="2000" dirty="0" smtClean="0"/>
              <a:t> Pipelines or cables</a:t>
            </a:r>
          </a:p>
          <a:p>
            <a:r>
              <a:rPr lang="en-GB" sz="2000" dirty="0" smtClean="0"/>
              <a:t> Soft ground</a:t>
            </a:r>
          </a:p>
          <a:p>
            <a:r>
              <a:rPr lang="en-GB" sz="2000" dirty="0" smtClean="0"/>
              <a:t> Shafts or wells</a:t>
            </a:r>
          </a:p>
          <a:p>
            <a:endParaRPr lang="en-GB" sz="20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1"/>
            <a:ext cx="4038600" cy="3917032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sz="2400" dirty="0" smtClean="0"/>
          </a:p>
          <a:p>
            <a:endParaRPr lang="en-GB" sz="2400" dirty="0"/>
          </a:p>
          <a:p>
            <a:pPr>
              <a:buNone/>
            </a:pPr>
            <a:endParaRPr lang="en-GB" sz="2000" dirty="0"/>
          </a:p>
          <a:p>
            <a:pPr>
              <a:buNone/>
            </a:pPr>
            <a:endParaRPr lang="en-GB" sz="2000" dirty="0"/>
          </a:p>
          <a:p>
            <a:r>
              <a:rPr lang="en-GB" sz="2000" dirty="0" smtClean="0"/>
              <a:t> Chemical contamination</a:t>
            </a:r>
          </a:p>
          <a:p>
            <a:r>
              <a:rPr lang="en-GB" sz="2000" dirty="0" smtClean="0"/>
              <a:t> Unexploded ordnance</a:t>
            </a:r>
          </a:p>
          <a:p>
            <a:r>
              <a:rPr lang="en-GB" sz="2000" dirty="0" smtClean="0"/>
              <a:t> Voids and caverns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280585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39752" y="5590981"/>
            <a:ext cx="5155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sz="1800" b="1" dirty="0">
                <a:effectLst/>
              </a:rPr>
              <a:t> Able to work on sensitive sites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sz="1800" b="1" dirty="0">
                <a:effectLst/>
              </a:rPr>
              <a:t> No risk of cross-contamination through excavation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4: Low risk to site operatives from hazards</a:t>
            </a:r>
            <a:endParaRPr lang="en-GB" dirty="0"/>
          </a:p>
        </p:txBody>
      </p:sp>
      <p:pic>
        <p:nvPicPr>
          <p:cNvPr id="29702" name="Picture 1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1772816"/>
            <a:ext cx="3503241" cy="25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1772816"/>
            <a:ext cx="3528392" cy="255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7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000" dirty="0"/>
              <a:t>Recent </a:t>
            </a:r>
            <a:r>
              <a:rPr lang="en-GB" sz="4000" dirty="0" smtClean="0"/>
              <a:t>advances</a:t>
            </a:r>
            <a:endParaRPr lang="en-GB" sz="4000" dirty="0"/>
          </a:p>
        </p:txBody>
      </p:sp>
      <p:pic>
        <p:nvPicPr>
          <p:cNvPr id="371714" name="Picture 2"/>
          <p:cNvPicPr>
            <a:picLocks noGrp="1" noChangeAspect="1" noChangeArrowheads="1"/>
          </p:cNvPicPr>
          <p:nvPr>
            <p:ph sz="half" idx="1"/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69693" y="1600200"/>
            <a:ext cx="3613614" cy="4525963"/>
          </a:xfrm>
          <a:noFill/>
          <a:ln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1800" b="1" dirty="0" smtClean="0"/>
              <a:t>“Old” geophysics…</a:t>
            </a:r>
            <a:endParaRPr lang="en-GB" sz="1800" dirty="0" smtClean="0"/>
          </a:p>
          <a:p>
            <a:r>
              <a:rPr lang="en-GB" sz="1800" dirty="0" smtClean="0"/>
              <a:t> Slow</a:t>
            </a:r>
          </a:p>
          <a:p>
            <a:r>
              <a:rPr lang="en-GB" sz="1800" dirty="0" smtClean="0"/>
              <a:t> Non-portable</a:t>
            </a:r>
          </a:p>
          <a:p>
            <a:r>
              <a:rPr lang="en-GB" sz="1800" dirty="0" smtClean="0"/>
              <a:t> Analogue</a:t>
            </a:r>
          </a:p>
          <a:p>
            <a:r>
              <a:rPr lang="en-GB" sz="1800" dirty="0" smtClean="0"/>
              <a:t> Lower Resolution</a:t>
            </a:r>
          </a:p>
          <a:p>
            <a:endParaRPr lang="en-GB" sz="1800" dirty="0"/>
          </a:p>
          <a:p>
            <a:pPr>
              <a:buNone/>
            </a:pPr>
            <a:r>
              <a:rPr lang="en-GB" sz="1800" b="1" dirty="0" smtClean="0"/>
              <a:t>Today’s methods based on same principles but…</a:t>
            </a:r>
            <a:endParaRPr lang="en-GB" sz="1800" dirty="0" smtClean="0"/>
          </a:p>
          <a:p>
            <a:r>
              <a:rPr lang="en-GB" sz="1800" dirty="0" smtClean="0"/>
              <a:t> Faster</a:t>
            </a:r>
          </a:p>
          <a:p>
            <a:r>
              <a:rPr lang="en-GB" sz="1800" dirty="0" smtClean="0"/>
              <a:t> Higher Resolution</a:t>
            </a:r>
          </a:p>
          <a:p>
            <a:r>
              <a:rPr lang="en-GB" sz="1800" dirty="0" smtClean="0"/>
              <a:t> More portable</a:t>
            </a:r>
          </a:p>
          <a:p>
            <a:r>
              <a:rPr lang="en-GB" sz="1800" dirty="0" smtClean="0"/>
              <a:t> Much more cost effective</a:t>
            </a:r>
          </a:p>
          <a:p>
            <a:pPr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37171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1974" y="6178699"/>
            <a:ext cx="2355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1950 </a:t>
            </a:r>
            <a:r>
              <a:rPr lang="en-GB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Megger</a:t>
            </a:r>
            <a:r>
              <a:rPr lang="en-GB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Resistivity System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dirty="0"/>
              <a:t>Recent </a:t>
            </a:r>
            <a:r>
              <a:rPr lang="en-GB" sz="4000" dirty="0" smtClean="0"/>
              <a:t>advances</a:t>
            </a:r>
            <a:endParaRPr lang="en-GB" sz="4000" dirty="0"/>
          </a:p>
        </p:txBody>
      </p:sp>
      <p:pic>
        <p:nvPicPr>
          <p:cNvPr id="372739" name="Picture 3"/>
          <p:cNvPicPr>
            <a:picLocks noGrp="1" noChangeAspect="1" noChangeArrowheads="1"/>
          </p:cNvPicPr>
          <p:nvPr>
            <p:ph sz="half" idx="2"/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788024" y="2276872"/>
            <a:ext cx="3646143" cy="3192221"/>
          </a:xfrm>
          <a:noFill/>
          <a:ln>
            <a:miter lim="800000"/>
            <a:headEnd/>
            <a:tailEnd/>
          </a:ln>
        </p:spPr>
      </p:pic>
      <p:sp>
        <p:nvSpPr>
          <p:cNvPr id="37274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520" y="1556792"/>
            <a:ext cx="867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GPS positioning – greater speed &amp; anomaly positioning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8" name="Rectangle 8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dirty="0" smtClean="0"/>
              <a:t>Recent Advances:</a:t>
            </a:r>
            <a:endParaRPr lang="en-GB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84" charset="-12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292080" y="1600200"/>
            <a:ext cx="339472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GIS and 3D integration of geophysics with other sources of data e.g.</a:t>
            </a:r>
          </a:p>
          <a:p>
            <a:r>
              <a:rPr lang="en-GB" dirty="0"/>
              <a:t> </a:t>
            </a:r>
            <a:r>
              <a:rPr lang="en-GB" dirty="0" smtClean="0"/>
              <a:t>Surveying</a:t>
            </a:r>
          </a:p>
          <a:p>
            <a:r>
              <a:rPr lang="en-GB" dirty="0" smtClean="0"/>
              <a:t> Historical</a:t>
            </a:r>
          </a:p>
          <a:p>
            <a:r>
              <a:rPr lang="en-GB" dirty="0" smtClean="0"/>
              <a:t> Geochemical</a:t>
            </a:r>
          </a:p>
          <a:p>
            <a:r>
              <a:rPr lang="en-GB" dirty="0" smtClean="0"/>
              <a:t> Geological</a:t>
            </a:r>
          </a:p>
          <a:p>
            <a:r>
              <a:rPr lang="en-GB" dirty="0" smtClean="0"/>
              <a:t> Aerial Photos</a:t>
            </a:r>
          </a:p>
          <a:p>
            <a:endParaRPr lang="en-GB" dirty="0"/>
          </a:p>
        </p:txBody>
      </p:sp>
      <p:pic>
        <p:nvPicPr>
          <p:cNvPr id="35843" name="Picture 1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916832"/>
            <a:ext cx="4863237" cy="35948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In-field analysis of data</a:t>
            </a:r>
          </a:p>
          <a:p>
            <a:r>
              <a:rPr lang="en-GB" dirty="0" smtClean="0"/>
              <a:t> Positioning of anomalies</a:t>
            </a:r>
          </a:p>
          <a:p>
            <a:r>
              <a:rPr lang="en-GB" dirty="0" smtClean="0"/>
              <a:t> Data QA</a:t>
            </a:r>
          </a:p>
          <a:p>
            <a:r>
              <a:rPr lang="en-GB" dirty="0" smtClean="0"/>
              <a:t> Optimal parameters</a:t>
            </a:r>
          </a:p>
          <a:p>
            <a:endParaRPr lang="en-GB" dirty="0"/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dirty="0" smtClean="0"/>
              <a:t>Recent Advances:</a:t>
            </a:r>
            <a:endParaRPr lang="en-GB" sz="4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84" charset="-128"/>
            </a:endParaRPr>
          </a:p>
        </p:txBody>
      </p:sp>
      <p:pic>
        <p:nvPicPr>
          <p:cNvPr id="375811" name="Picture 3"/>
          <p:cNvPicPr>
            <a:picLocks noGrp="1" noChangeAspect="1" noChangeArrowheads="1"/>
          </p:cNvPicPr>
          <p:nvPr>
            <p:ph sz="half" idx="1"/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57200" y="1916832"/>
            <a:ext cx="4546848" cy="3876697"/>
          </a:xfrm>
          <a:noFill/>
          <a:ln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dirty="0" smtClean="0"/>
              <a:t>Desk study</a:t>
            </a:r>
          </a:p>
          <a:p>
            <a:r>
              <a:rPr lang="en-GB" dirty="0" smtClean="0"/>
              <a:t>Site visit</a:t>
            </a:r>
          </a:p>
          <a:p>
            <a:r>
              <a:rPr lang="en-GB" u="sng" dirty="0" smtClean="0"/>
              <a:t>GEOPHYSICS</a:t>
            </a:r>
          </a:p>
          <a:p>
            <a:r>
              <a:rPr lang="en-GB" dirty="0" smtClean="0"/>
              <a:t>Optimal design for borehole / sampling</a:t>
            </a:r>
          </a:p>
          <a:p>
            <a:r>
              <a:rPr lang="en-GB" dirty="0" smtClean="0"/>
              <a:t>Integration of data</a:t>
            </a:r>
          </a:p>
          <a:p>
            <a:r>
              <a:rPr lang="en-GB" dirty="0" smtClean="0"/>
              <a:t>Final conclusions</a:t>
            </a:r>
          </a:p>
          <a:p>
            <a:endParaRPr lang="en-GB" dirty="0"/>
          </a:p>
        </p:txBody>
      </p:sp>
      <p:pic>
        <p:nvPicPr>
          <p:cNvPr id="39939" name="Picture 6" descr="marlhole%201905%20blakes%20of%20longto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7900" y="1556792"/>
            <a:ext cx="4038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7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787900" y="3068811"/>
          <a:ext cx="403225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CorelPhotoPaint.Image.10" r:id="rId11" imgW="6065019" imgH="4035218" progId="">
                  <p:embed/>
                </p:oleObj>
              </mc:Choice>
              <mc:Fallback>
                <p:oleObj name="CorelPhotoPaint.Image.10" r:id="rId11" imgW="6065019" imgH="4035218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281" r="33508" b="46458"/>
                      <a:stretch>
                        <a:fillRect/>
                      </a:stretch>
                    </p:blipFill>
                    <p:spPr bwMode="auto">
                      <a:xfrm>
                        <a:off x="4787900" y="3068811"/>
                        <a:ext cx="403225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7900" y="4581525"/>
            <a:ext cx="403257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 dirty="0" smtClean="0"/>
              <a:t>When to use geophysics?</a:t>
            </a:r>
            <a:endParaRPr lang="en-GB" dirty="0"/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r>
              <a:rPr lang="en-GB" dirty="0" smtClean="0"/>
              <a:t>Poorly written spec.</a:t>
            </a:r>
          </a:p>
          <a:p>
            <a:r>
              <a:rPr lang="en-GB" dirty="0" smtClean="0"/>
              <a:t>Poor site conditions</a:t>
            </a:r>
          </a:p>
          <a:p>
            <a:r>
              <a:rPr lang="en-GB" dirty="0" smtClean="0"/>
              <a:t>Poor data quality</a:t>
            </a:r>
          </a:p>
          <a:p>
            <a:r>
              <a:rPr lang="en-GB" dirty="0" smtClean="0"/>
              <a:t>Poorly presented results</a:t>
            </a:r>
          </a:p>
          <a:p>
            <a:r>
              <a:rPr lang="en-GB" dirty="0" smtClean="0"/>
              <a:t>Wrong methods used</a:t>
            </a:r>
          </a:p>
          <a:p>
            <a:r>
              <a:rPr lang="en-GB" dirty="0" smtClean="0"/>
              <a:t>Lack of understanding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dirty="0" smtClean="0"/>
              <a:t>Issues with geophysics!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78242"/>
            <a:ext cx="4259965" cy="3194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633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CASE STUDIES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16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 smtClean="0"/>
              <a:t>About 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42854"/>
            <a:ext cx="3672408" cy="254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4" y="1442856"/>
            <a:ext cx="3419872" cy="256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8"/>
          <a:stretch/>
        </p:blipFill>
        <p:spPr>
          <a:xfrm>
            <a:off x="467544" y="4041893"/>
            <a:ext cx="6821435" cy="209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365104"/>
            <a:ext cx="1174188" cy="15851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- mine shafts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63897"/>
            <a:ext cx="3563888" cy="267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12" y="1528548"/>
            <a:ext cx="3611020" cy="2708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88" y="3933056"/>
            <a:ext cx="3803915" cy="2852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733" y="4581128"/>
            <a:ext cx="179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Aim: </a:t>
            </a:r>
            <a:r>
              <a:rPr lang="en-GB" i="1" dirty="0" smtClean="0"/>
              <a:t>to locate mineshaft under playing field for</a:t>
            </a:r>
          </a:p>
          <a:p>
            <a:r>
              <a:rPr lang="en-GB" i="1" dirty="0" smtClean="0"/>
              <a:t>school extension</a:t>
            </a:r>
            <a:endParaRPr lang="en-GB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4581127"/>
            <a:ext cx="2088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Techniques: </a:t>
            </a:r>
            <a:endParaRPr lang="en-GB" b="1" i="1" dirty="0"/>
          </a:p>
          <a:p>
            <a:r>
              <a:rPr lang="en-GB" i="1" dirty="0" smtClean="0"/>
              <a:t>conductivity</a:t>
            </a:r>
          </a:p>
          <a:p>
            <a:r>
              <a:rPr lang="en-GB" i="1" dirty="0" smtClean="0"/>
              <a:t>magnetic</a:t>
            </a:r>
          </a:p>
          <a:p>
            <a:r>
              <a:rPr lang="en-GB" i="1" dirty="0" smtClean="0"/>
              <a:t>microgravity</a:t>
            </a:r>
          </a:p>
        </p:txBody>
      </p:sp>
    </p:spTree>
    <p:extLst>
      <p:ext uri="{BB962C8B-B14F-4D97-AF65-F5344CB8AC3E}">
        <p14:creationId xmlns:p14="http://schemas.microsoft.com/office/powerpoint/2010/main" val="18916676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Background</a:t>
            </a:r>
          </a:p>
          <a:p>
            <a:pPr marL="0" indent="0">
              <a:buNone/>
            </a:pPr>
            <a:r>
              <a:rPr lang="en-GB" dirty="0" smtClean="0"/>
              <a:t>Induced electromagnetic field gives measure of subsurface electrical conductivity to depths of 0.5-60 metres. Variation in conductivity due to: clay minerals, metal, water saturation, void space</a:t>
            </a:r>
          </a:p>
          <a:p>
            <a:endParaRPr lang="en-GB" dirty="0" smtClean="0"/>
          </a:p>
          <a:p>
            <a:pPr>
              <a:buNone/>
            </a:pPr>
            <a:r>
              <a:rPr lang="en-GB" b="1" dirty="0" smtClean="0"/>
              <a:t>Common Applications:</a:t>
            </a:r>
          </a:p>
          <a:p>
            <a:r>
              <a:rPr lang="en-GB" dirty="0" smtClean="0"/>
              <a:t> Shallow geology</a:t>
            </a:r>
          </a:p>
          <a:p>
            <a:r>
              <a:rPr lang="en-GB" dirty="0" smtClean="0"/>
              <a:t> Contamination plumes</a:t>
            </a:r>
          </a:p>
          <a:p>
            <a:r>
              <a:rPr lang="en-GB" dirty="0" smtClean="0"/>
              <a:t> Foundations and services</a:t>
            </a:r>
          </a:p>
          <a:p>
            <a:r>
              <a:rPr lang="en-GB" dirty="0" smtClean="0"/>
              <a:t> Buried pits or </a:t>
            </a:r>
            <a:r>
              <a:rPr lang="en-GB" dirty="0" err="1" smtClean="0"/>
              <a:t>infilled</a:t>
            </a:r>
            <a:r>
              <a:rPr lang="en-GB" dirty="0" smtClean="0"/>
              <a:t> quarries</a:t>
            </a:r>
          </a:p>
          <a:p>
            <a:endParaRPr lang="en-GB" dirty="0" smtClean="0"/>
          </a:p>
          <a:p>
            <a:pPr>
              <a:buNone/>
            </a:pPr>
            <a:r>
              <a:rPr lang="en-GB" b="1" dirty="0" smtClean="0"/>
              <a:t>Limitations</a:t>
            </a:r>
          </a:p>
          <a:p>
            <a:r>
              <a:rPr lang="en-GB" dirty="0" smtClean="0"/>
              <a:t> Noise from services / buildings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78888" name="Rectangle 8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EM Conductivity</a:t>
            </a:r>
          </a:p>
        </p:txBody>
      </p:sp>
      <p:grpSp>
        <p:nvGrpSpPr>
          <p:cNvPr id="15" name="Group 14"/>
          <p:cNvGrpSpPr/>
          <p:nvPr>
            <p:custDataLst>
              <p:tags r:id="rId5"/>
            </p:custDataLst>
          </p:nvPr>
        </p:nvGrpSpPr>
        <p:grpSpPr>
          <a:xfrm>
            <a:off x="827584" y="1541254"/>
            <a:ext cx="3240360" cy="4593210"/>
            <a:chOff x="467544" y="1457325"/>
            <a:chExt cx="3810000" cy="540067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467544" y="1457325"/>
              <a:ext cx="3810000" cy="2514600"/>
            </a:xfrm>
            <a:prstGeom prst="roundRect">
              <a:avLst>
                <a:gd name="adj" fmla="val 6992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40794" y="4049713"/>
              <a:ext cx="1924050" cy="2808287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graphicFrame>
          <p:nvGraphicFramePr>
            <p:cNvPr id="14" name="Object 3"/>
            <p:cNvGraphicFramePr>
              <a:graphicFrameLocks noChangeAspect="1"/>
            </p:cNvGraphicFramePr>
            <p:nvPr/>
          </p:nvGraphicFramePr>
          <p:xfrm>
            <a:off x="467544" y="4049713"/>
            <a:ext cx="1800225" cy="2808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7" name="CorelPhotoPaint.Image.10" r:id="rId10" imgW="2000000" imgH="3238095" progId="">
                    <p:embed/>
                  </p:oleObj>
                </mc:Choice>
                <mc:Fallback>
                  <p:oleObj name="CorelPhotoPaint.Image.10" r:id="rId10" imgW="2000000" imgH="323809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4049713"/>
                          <a:ext cx="1800225" cy="2808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229751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Magnetics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508104" y="1600200"/>
            <a:ext cx="317869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300" b="1" dirty="0"/>
              <a:t>Theory</a:t>
            </a:r>
            <a:r>
              <a:rPr lang="en-GB" sz="2300" b="1" dirty="0" smtClean="0"/>
              <a:t>: </a:t>
            </a:r>
          </a:p>
          <a:p>
            <a:pPr marL="0" indent="0">
              <a:buNone/>
            </a:pPr>
            <a:r>
              <a:rPr lang="en-GB" altLang="en-GB" sz="2300" dirty="0" smtClean="0"/>
              <a:t>“</a:t>
            </a:r>
            <a:r>
              <a:rPr lang="en-GB" altLang="en-GB" sz="2300" dirty="0"/>
              <a:t>passive measurement of anomalies in the Earth’s magnetic field cause by buried ferrous objects</a:t>
            </a:r>
            <a:r>
              <a:rPr lang="en-GB" altLang="en-GB" sz="2300" dirty="0" smtClean="0"/>
              <a:t>”</a:t>
            </a:r>
          </a:p>
          <a:p>
            <a:pPr>
              <a:buNone/>
            </a:pPr>
            <a:endParaRPr lang="en-GB" altLang="en-GB" sz="2300" dirty="0"/>
          </a:p>
          <a:p>
            <a:pPr>
              <a:buNone/>
            </a:pPr>
            <a:r>
              <a:rPr lang="en-GB" sz="2300" b="1" dirty="0" smtClean="0"/>
              <a:t>Common Applications:</a:t>
            </a:r>
          </a:p>
          <a:p>
            <a:r>
              <a:rPr lang="en-GB" sz="2300" dirty="0" smtClean="0"/>
              <a:t> USTs and drums</a:t>
            </a:r>
          </a:p>
          <a:p>
            <a:r>
              <a:rPr lang="en-GB" sz="2300" dirty="0" smtClean="0"/>
              <a:t> UXO</a:t>
            </a:r>
          </a:p>
          <a:p>
            <a:r>
              <a:rPr lang="en-GB" sz="2300" dirty="0" smtClean="0"/>
              <a:t> Archaeology</a:t>
            </a:r>
          </a:p>
          <a:p>
            <a:pPr>
              <a:buNone/>
            </a:pPr>
            <a:r>
              <a:rPr lang="en-GB" sz="2300" b="1" dirty="0" smtClean="0"/>
              <a:t>Limitations:</a:t>
            </a:r>
          </a:p>
          <a:p>
            <a:r>
              <a:rPr lang="en-GB" sz="2300" dirty="0" smtClean="0"/>
              <a:t> Noise from services / buildings</a:t>
            </a:r>
          </a:p>
          <a:p>
            <a:r>
              <a:rPr lang="en-GB" sz="2300" dirty="0" smtClean="0"/>
              <a:t> Non-ferrous metal targets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05863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>
            <a:lum bright="-6000"/>
          </a:blip>
          <a:srcRect/>
          <a:stretch>
            <a:fillRect/>
          </a:stretch>
        </p:blipFill>
        <p:spPr bwMode="auto">
          <a:xfrm>
            <a:off x="503046" y="1412776"/>
            <a:ext cx="2808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140968"/>
            <a:ext cx="4067944" cy="3050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216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Microgravity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b="1" dirty="0" smtClean="0"/>
              <a:t>Theory</a:t>
            </a:r>
            <a:r>
              <a:rPr lang="en-GB" b="1" dirty="0" smtClean="0"/>
              <a:t>: </a:t>
            </a:r>
            <a:r>
              <a:rPr lang="ja-JP" altLang="en-GB" sz="2400" dirty="0" smtClean="0"/>
              <a:t>“</a:t>
            </a:r>
            <a:r>
              <a:rPr lang="en-GB" altLang="ja-JP" sz="2400" dirty="0" smtClean="0"/>
              <a:t>Passive measurement of subtle variations in Earth</a:t>
            </a:r>
            <a:r>
              <a:rPr lang="ja-JP" altLang="en-GB" sz="2400" dirty="0" smtClean="0"/>
              <a:t>’</a:t>
            </a:r>
            <a:r>
              <a:rPr lang="en-GB" altLang="ja-JP" sz="2400" dirty="0" smtClean="0"/>
              <a:t>s gravity due to subsurface density changes caused by voids or different geological compositions.</a:t>
            </a:r>
            <a:r>
              <a:rPr lang="ja-JP" altLang="en-GB" sz="2400" dirty="0" smtClean="0"/>
              <a:t>”</a:t>
            </a:r>
            <a:endParaRPr lang="en-GB" sz="2600" dirty="0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b="1" dirty="0" smtClean="0"/>
              <a:t>Common Applications: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Void and fissure mapping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Buried basements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Abandoned mine workings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Buried valleys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2600" b="1" dirty="0" smtClean="0"/>
              <a:t>Limitations:</a:t>
            </a:r>
            <a:endParaRPr lang="en-GB" sz="2600" b="1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400" dirty="0"/>
              <a:t> Acoustic noise &amp; </a:t>
            </a:r>
            <a:r>
              <a:rPr lang="en-GB" sz="2400" dirty="0" smtClean="0"/>
              <a:t>vibrations, wind, earthquakes</a:t>
            </a:r>
            <a:endParaRPr lang="en-GB" sz="2400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400" dirty="0"/>
              <a:t> Speed of acquisition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GB" dirty="0"/>
          </a:p>
        </p:txBody>
      </p:sp>
      <p:grpSp>
        <p:nvGrpSpPr>
          <p:cNvPr id="12" name="Group 11"/>
          <p:cNvGrpSpPr/>
          <p:nvPr>
            <p:custDataLst>
              <p:tags r:id="rId4"/>
            </p:custDataLst>
          </p:nvPr>
        </p:nvGrpSpPr>
        <p:grpSpPr>
          <a:xfrm>
            <a:off x="467544" y="1700808"/>
            <a:ext cx="3024460" cy="4681066"/>
            <a:chOff x="179388" y="333375"/>
            <a:chExt cx="3744912" cy="5832475"/>
          </a:xfrm>
        </p:grpSpPr>
        <p:pic>
          <p:nvPicPr>
            <p:cNvPr id="49562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333375"/>
              <a:ext cx="3619500" cy="272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4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9388" y="3197225"/>
              <a:ext cx="3744912" cy="296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5622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1484784"/>
            <a:ext cx="13319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72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mine shaft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5990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457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mine shaft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6139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684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mine shaft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032448" cy="27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4176463" cy="29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379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bypass</a:t>
            </a:r>
            <a:endParaRPr lang="en-GB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84784"/>
            <a:ext cx="3960439" cy="29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6927" cy="29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9" y="486916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Aim: </a:t>
            </a:r>
            <a:r>
              <a:rPr lang="en-GB" i="1" dirty="0" smtClean="0"/>
              <a:t>to locate solution features along route of proposed bypass.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98275" y="484820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Technique: </a:t>
            </a:r>
            <a:r>
              <a:rPr lang="en-GB" i="1" dirty="0" smtClean="0"/>
              <a:t>resistivity and follow-up microgravity if needed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491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Resistivity</a:t>
            </a:r>
          </a:p>
        </p:txBody>
      </p:sp>
      <p:pic>
        <p:nvPicPr>
          <p:cNvPr id="382981" name="Picture 5" descr="broch5"/>
          <p:cNvPicPr>
            <a:picLocks noGrp="1" noChangeAspect="1" noChangeArrowheads="1"/>
          </p:cNvPicPr>
          <p:nvPr>
            <p:ph sz="half" idx="1"/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90575" y="1615281"/>
            <a:ext cx="3371850" cy="4495800"/>
          </a:xfrm>
          <a:noFill/>
          <a:ln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Theory:</a:t>
            </a:r>
            <a:r>
              <a:rPr lang="en-GB" dirty="0" smtClean="0"/>
              <a:t> </a:t>
            </a:r>
            <a:r>
              <a:rPr lang="ja-JP" altLang="en-GB" sz="2600" dirty="0" smtClean="0"/>
              <a:t>“</a:t>
            </a:r>
            <a:r>
              <a:rPr lang="en-GB" altLang="ja-JP" sz="2600" dirty="0" smtClean="0"/>
              <a:t>ground resistance in relation to an induced DC electrical field is measured using electrode array.</a:t>
            </a:r>
            <a:r>
              <a:rPr lang="ja-JP" altLang="en-GB" sz="2600" dirty="0" smtClean="0"/>
              <a:t>”</a:t>
            </a:r>
            <a:endParaRPr lang="en-GB" altLang="ja-JP" dirty="0" smtClean="0"/>
          </a:p>
          <a:p>
            <a:endParaRPr lang="en-GB" altLang="ja-JP" dirty="0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b="1" dirty="0" smtClean="0"/>
              <a:t>Common Applications:</a:t>
            </a:r>
          </a:p>
          <a:p>
            <a:pPr>
              <a:spcBef>
                <a:spcPct val="0"/>
              </a:spcBef>
            </a:pPr>
            <a:r>
              <a:rPr lang="en-GB" sz="2600" dirty="0" smtClean="0"/>
              <a:t> bedrock profiling</a:t>
            </a:r>
          </a:p>
          <a:p>
            <a:pPr>
              <a:spcBef>
                <a:spcPct val="0"/>
              </a:spcBef>
            </a:pPr>
            <a:r>
              <a:rPr lang="en-GB" sz="2600" dirty="0" smtClean="0"/>
              <a:t> buried channel mapping</a:t>
            </a:r>
          </a:p>
          <a:p>
            <a:pPr>
              <a:spcBef>
                <a:spcPct val="0"/>
              </a:spcBef>
            </a:pPr>
            <a:r>
              <a:rPr lang="en-GB" sz="2600" dirty="0" smtClean="0"/>
              <a:t> overburden characterisation</a:t>
            </a:r>
          </a:p>
          <a:p>
            <a:pPr>
              <a:spcBef>
                <a:spcPct val="0"/>
              </a:spcBef>
            </a:pPr>
            <a:r>
              <a:rPr lang="en-GB" sz="2600" dirty="0" smtClean="0"/>
              <a:t> landfill characterisation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GB" dirty="0" smtClean="0"/>
          </a:p>
          <a:p>
            <a:pPr>
              <a:spcBef>
                <a:spcPct val="0"/>
              </a:spcBef>
              <a:buNone/>
              <a:defRPr/>
            </a:pPr>
            <a:r>
              <a:rPr lang="en-GB" b="1" dirty="0" smtClean="0"/>
              <a:t>Limitations:</a:t>
            </a:r>
            <a:endParaRPr lang="en-GB" b="1" dirty="0"/>
          </a:p>
          <a:p>
            <a:pPr>
              <a:spcBef>
                <a:spcPct val="0"/>
              </a:spcBef>
              <a:defRPr/>
            </a:pPr>
            <a:r>
              <a:rPr lang="en-GB" sz="2300" dirty="0" smtClean="0"/>
              <a:t>Buried </a:t>
            </a:r>
            <a:r>
              <a:rPr lang="en-GB" sz="2300" dirty="0"/>
              <a:t>conductors e.g. rebar or cables</a:t>
            </a:r>
          </a:p>
          <a:p>
            <a:pPr>
              <a:spcBef>
                <a:spcPct val="0"/>
              </a:spcBef>
              <a:defRPr/>
            </a:pPr>
            <a:r>
              <a:rPr lang="en-GB" sz="2600" dirty="0"/>
              <a:t> </a:t>
            </a:r>
            <a:r>
              <a:rPr lang="en-GB" sz="2300" dirty="0"/>
              <a:t>Geographical obstructions e.g. walls, cliffs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GB" dirty="0" smtClean="0">
              <a:effectLst/>
            </a:endParaRPr>
          </a:p>
          <a:p>
            <a:endParaRPr lang="en-GB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bypass</a:t>
            </a:r>
            <a:endParaRPr lang="en-GB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8926"/>
            <a:ext cx="8096050" cy="43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952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 smtClean="0"/>
              <a:t>Talk 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dirty="0" smtClean="0"/>
              <a:t>What is geophysics?</a:t>
            </a:r>
          </a:p>
          <a:p>
            <a:r>
              <a:rPr lang="en-GB" dirty="0" smtClean="0"/>
              <a:t> Benefits and advances in use</a:t>
            </a:r>
          </a:p>
          <a:p>
            <a:r>
              <a:rPr lang="en-GB" dirty="0" smtClean="0"/>
              <a:t> Case study – mine shafts</a:t>
            </a:r>
          </a:p>
          <a:p>
            <a:r>
              <a:rPr lang="en-GB" dirty="0" smtClean="0"/>
              <a:t> Case study - bypass</a:t>
            </a:r>
          </a:p>
          <a:p>
            <a:r>
              <a:rPr lang="en-GB" dirty="0"/>
              <a:t> </a:t>
            </a:r>
            <a:r>
              <a:rPr lang="en-GB" dirty="0" smtClean="0"/>
              <a:t>Case study – pipelines</a:t>
            </a:r>
          </a:p>
          <a:p>
            <a:r>
              <a:rPr lang="en-GB" dirty="0"/>
              <a:t> </a:t>
            </a:r>
            <a:r>
              <a:rPr lang="en-GB" dirty="0" smtClean="0"/>
              <a:t>Case study – wind farm</a:t>
            </a:r>
          </a:p>
          <a:p>
            <a:r>
              <a:rPr lang="en-GB" dirty="0" smtClean="0"/>
              <a:t> Other techniques</a:t>
            </a:r>
          </a:p>
          <a:p>
            <a:pPr marL="0" indent="0">
              <a:buNone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541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bypass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3194"/>
            <a:ext cx="7823077" cy="538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94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pipeline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523320" cy="469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95" y="1496870"/>
            <a:ext cx="4805169" cy="3603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944" y="5301208"/>
            <a:ext cx="468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Aim: </a:t>
            </a:r>
            <a:r>
              <a:rPr lang="en-GB" i="1" dirty="0" smtClean="0"/>
              <a:t>map bedrock profile for directional drilling </a:t>
            </a:r>
            <a:endParaRPr lang="en-GB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5670540"/>
            <a:ext cx="337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Techniques: </a:t>
            </a:r>
            <a:r>
              <a:rPr lang="en-GB" i="1" dirty="0" smtClean="0"/>
              <a:t>resistivity and seismic</a:t>
            </a:r>
            <a:endParaRPr lang="en-GB" i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Seismic refraction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200" b="1" dirty="0" smtClean="0"/>
              <a:t>Theory:</a:t>
            </a:r>
            <a:r>
              <a:rPr lang="en-GB" sz="2200" dirty="0" smtClean="0"/>
              <a:t> </a:t>
            </a:r>
            <a:r>
              <a:rPr lang="ja-JP" altLang="en-GB" sz="2000" dirty="0" smtClean="0"/>
              <a:t>“</a:t>
            </a:r>
            <a:r>
              <a:rPr lang="en-GB" altLang="ja-JP" sz="2000" dirty="0" smtClean="0"/>
              <a:t>measurement of subtle variations in the seismic velocity of subsurface materials</a:t>
            </a:r>
            <a:r>
              <a:rPr lang="ja-JP" altLang="en-GB" sz="2000" dirty="0" smtClean="0"/>
              <a:t>”</a:t>
            </a:r>
            <a:endParaRPr lang="en-GB" altLang="ja-JP" dirty="0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200" b="1" dirty="0" smtClean="0"/>
              <a:t>Common Applications: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000" dirty="0" smtClean="0"/>
              <a:t> bedrock profiling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000" dirty="0" smtClean="0"/>
              <a:t> rock </a:t>
            </a:r>
            <a:r>
              <a:rPr lang="en-GB" sz="2000" dirty="0" err="1" smtClean="0"/>
              <a:t>rippability</a:t>
            </a:r>
            <a:endParaRPr lang="en-GB" sz="2000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000" dirty="0" smtClean="0"/>
              <a:t> water table mapping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2200" b="1" dirty="0" smtClean="0"/>
              <a:t>Limitations:</a:t>
            </a:r>
            <a:endParaRPr lang="en-GB" sz="2200" b="1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000" dirty="0"/>
              <a:t> Acoustic </a:t>
            </a:r>
            <a:r>
              <a:rPr lang="en-GB" sz="2000" dirty="0" smtClean="0"/>
              <a:t>noise / on site activity</a:t>
            </a:r>
            <a:endParaRPr lang="en-GB" sz="2000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000" dirty="0"/>
              <a:t> Poor velocity contrast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dirty="0" smtClean="0">
              <a:effectLst/>
            </a:endParaRPr>
          </a:p>
          <a:p>
            <a:endParaRPr lang="en-GB" dirty="0"/>
          </a:p>
        </p:txBody>
      </p:sp>
      <p:pic>
        <p:nvPicPr>
          <p:cNvPr id="381958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700808"/>
            <a:ext cx="2664296" cy="20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959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8095" y="3861271"/>
            <a:ext cx="26638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2400" y="4038600"/>
          <a:ext cx="5553075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4" name="CorelDRAW" r:id="rId12" imgW="4552950" imgH="1724025" progId="">
                  <p:embed/>
                </p:oleObj>
              </mc:Choice>
              <mc:Fallback>
                <p:oleObj name="CorelDRAW" r:id="rId12" imgW="4552950" imgH="172402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5553075" cy="21050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18" name="Picture 3" descr="E:\Documents\TerraDat 2011\NaturalPower_Talk\Seismic_fieldsho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152400"/>
            <a:ext cx="30480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 descr="E:\Documents\TerraDat 2011\NaturalPower_Talk\Seismic_shearwave_fieldshot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152400"/>
            <a:ext cx="2584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20" name="Object 6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905000" y="2209800"/>
          <a:ext cx="708660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5" name="CorelDRAW" r:id="rId16" imgW="7734300" imgH="2085975" progId="">
                  <p:embed/>
                </p:oleObj>
              </mc:Choice>
              <mc:Fallback>
                <p:oleObj name="CorelDRAW" r:id="rId16" imgW="7734300" imgH="208597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09800"/>
                        <a:ext cx="7086600" cy="19145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5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228600"/>
            <a:ext cx="28194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Blip>
                <a:blip r:embed="rId18"/>
              </a:buBlip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27337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0" y="304800"/>
            <a:ext cx="2895600" cy="171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b="1" dirty="0"/>
              <a:t>P wave refraction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b="1" dirty="0"/>
              <a:t>   </a:t>
            </a:r>
            <a:r>
              <a:rPr lang="en-GB" sz="1400" b="1" dirty="0"/>
              <a:t>- </a:t>
            </a:r>
            <a:r>
              <a:rPr lang="en-GB" sz="1400" b="1" dirty="0" err="1"/>
              <a:t>Rippability</a:t>
            </a:r>
            <a:endParaRPr lang="en-GB" sz="1400" b="1" dirty="0"/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b="1" dirty="0"/>
              <a:t>S wave refraction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b="1" dirty="0"/>
              <a:t>   </a:t>
            </a:r>
            <a:r>
              <a:rPr lang="en-GB" sz="1400" b="1" dirty="0"/>
              <a:t>- Shear </a:t>
            </a:r>
            <a:r>
              <a:rPr lang="en-GB" sz="1400" b="1" dirty="0" smtClean="0"/>
              <a:t>modulus </a:t>
            </a:r>
            <a:r>
              <a:rPr lang="en-GB" sz="1400" b="1" dirty="0"/>
              <a:t>and </a:t>
            </a:r>
            <a:r>
              <a:rPr lang="en-GB" sz="1400" b="1" dirty="0" smtClean="0"/>
              <a:t>rock head</a:t>
            </a:r>
            <a:endParaRPr lang="en-GB" sz="1400" b="1" dirty="0"/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b="1" dirty="0"/>
              <a:t>MASW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GB" sz="1400" b="1" dirty="0"/>
              <a:t>   - Shear velocities and bulk data</a:t>
            </a:r>
          </a:p>
        </p:txBody>
      </p:sp>
      <p:sp>
        <p:nvSpPr>
          <p:cNvPr id="227339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2438400"/>
            <a:ext cx="1524000" cy="160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A seismic section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(right) provides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detailed lateral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model </a:t>
            </a:r>
            <a:r>
              <a:rPr lang="en-GB" sz="1400" b="1" dirty="0" smtClean="0">
                <a:ea typeface="+mn-ea"/>
              </a:rPr>
              <a:t>for a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/>
              <a:t>p</a:t>
            </a:r>
            <a:r>
              <a:rPr lang="en-GB" sz="1400" b="1" dirty="0" smtClean="0">
                <a:ea typeface="+mn-ea"/>
              </a:rPr>
              <a:t>roposed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 smtClean="0">
                <a:ea typeface="+mn-ea"/>
              </a:rPr>
              <a:t>pipeline</a:t>
            </a:r>
            <a:r>
              <a:rPr lang="en-GB" sz="1400" dirty="0" smtClean="0">
                <a:ea typeface="+mn-ea"/>
              </a:rPr>
              <a:t>.</a:t>
            </a:r>
            <a:endParaRPr lang="en-GB" sz="1400" dirty="0">
              <a:ea typeface="+mn-ea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GB" sz="12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227340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4343400"/>
            <a:ext cx="2819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b="1" dirty="0">
                <a:latin typeface="Arial" charset="0"/>
                <a:ea typeface="+mn-ea"/>
              </a:rPr>
              <a:t>P wave refraction with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b="1" dirty="0">
                <a:latin typeface="Arial" charset="0"/>
                <a:ea typeface="+mn-ea"/>
              </a:rPr>
              <a:t>MASW (</a:t>
            </a:r>
            <a:r>
              <a:rPr lang="en-GB" b="1" dirty="0" smtClean="0">
                <a:latin typeface="Arial" charset="0"/>
                <a:ea typeface="+mn-ea"/>
              </a:rPr>
              <a:t>Stiffness) </a:t>
            </a:r>
            <a:r>
              <a:rPr lang="en-GB" b="1" dirty="0">
                <a:latin typeface="Arial" charset="0"/>
                <a:ea typeface="+mn-ea"/>
              </a:rPr>
              <a:t>plot overlaid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 - MASW often used in conjunction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   with P + S wave due to its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b="1" dirty="0">
                <a:ea typeface="+mn-ea"/>
              </a:rPr>
              <a:t>   ability to derive bulk values</a:t>
            </a:r>
            <a:r>
              <a:rPr lang="en-GB" sz="1200" b="1" dirty="0">
                <a:latin typeface="Arial" charset="0"/>
                <a:ea typeface="+mn-ea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Seismic refraction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7053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80" y="1916832"/>
            <a:ext cx="46101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97821"/>
            <a:ext cx="4876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21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pipeline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93" y="1484784"/>
            <a:ext cx="5098295" cy="45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068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- </a:t>
            </a:r>
            <a:r>
              <a:rPr lang="en-GB" dirty="0" smtClean="0"/>
              <a:t>pipeline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1427873"/>
            <a:ext cx="7668344" cy="48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01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</a:t>
            </a:r>
            <a:r>
              <a:rPr lang="en-GB" dirty="0" smtClean="0"/>
              <a:t>– wind farm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9" y="1628056"/>
            <a:ext cx="4400341" cy="3601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057804" cy="407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189" y="5231456"/>
            <a:ext cx="4182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Aims: </a:t>
            </a:r>
            <a:r>
              <a:rPr lang="en-GB" i="1" dirty="0" smtClean="0"/>
              <a:t>map depth to bedrock, geotechnical </a:t>
            </a:r>
          </a:p>
          <a:p>
            <a:r>
              <a:rPr lang="en-GB" i="1" dirty="0" smtClean="0"/>
              <a:t>properties for foundation design and soil </a:t>
            </a:r>
          </a:p>
          <a:p>
            <a:r>
              <a:rPr lang="en-GB" i="1" dirty="0" smtClean="0"/>
              <a:t>resistivity for </a:t>
            </a:r>
            <a:r>
              <a:rPr lang="en-GB" i="1" dirty="0" err="1" smtClean="0"/>
              <a:t>earthing</a:t>
            </a:r>
            <a:endParaRPr lang="en-GB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5705872"/>
            <a:ext cx="343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Techniques: </a:t>
            </a:r>
            <a:r>
              <a:rPr lang="en-GB" i="1" dirty="0" smtClean="0"/>
              <a:t>seismic and resistivity</a:t>
            </a:r>
            <a:endParaRPr lang="en-GB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95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</a:t>
            </a:r>
            <a:r>
              <a:rPr lang="en-GB" dirty="0" smtClean="0"/>
              <a:t>– wind farm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7364"/>
            <a:ext cx="7587227" cy="54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099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</a:t>
            </a:r>
            <a:r>
              <a:rPr lang="en-GB" dirty="0" smtClean="0"/>
              <a:t>– wind farm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4083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454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625" y="333375"/>
            <a:ext cx="36623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750" y="620713"/>
            <a:ext cx="1223963" cy="576262"/>
          </a:xfrm>
          <a:prstGeom prst="rect">
            <a:avLst/>
          </a:prstGeom>
          <a:solidFill>
            <a:srgbClr val="D1F4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60420" name="AutoShap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43213" y="260350"/>
            <a:ext cx="2663825" cy="1223963"/>
          </a:xfrm>
          <a:prstGeom prst="wedgeRoundRectCallout">
            <a:avLst>
              <a:gd name="adj1" fmla="val -38856"/>
              <a:gd name="adj2" fmla="val 106551"/>
              <a:gd name="adj3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effectLst/>
                <a:ea typeface="ＭＳ Ｐゴシック" pitchFamily="-84" charset="-128"/>
              </a:rPr>
              <a:t>We need a RADAR survey – can you do it </a:t>
            </a:r>
            <a:r>
              <a:rPr lang="en-GB" sz="2000" b="1" i="1" u="sng" dirty="0">
                <a:solidFill>
                  <a:schemeClr val="tx1"/>
                </a:solidFill>
                <a:effectLst/>
                <a:ea typeface="ＭＳ Ｐゴシック" pitchFamily="-84" charset="-128"/>
              </a:rPr>
              <a:t>yesterday</a:t>
            </a:r>
            <a:r>
              <a:rPr lang="en-GB" sz="2000" b="1" dirty="0">
                <a:solidFill>
                  <a:schemeClr val="tx1"/>
                </a:solidFill>
                <a:effectLst/>
                <a:ea typeface="ＭＳ Ｐゴシック" pitchFamily="-84" charset="-128"/>
              </a:rPr>
              <a:t>?</a:t>
            </a:r>
          </a:p>
        </p:txBody>
      </p:sp>
      <p:sp>
        <p:nvSpPr>
          <p:cNvPr id="510983" name="Rectangle 7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 bwMode="auto">
          <a:xfrm>
            <a:off x="4355976" y="2646040"/>
            <a:ext cx="432048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sz="4800" b="1" i="1" dirty="0" smtClean="0">
                <a:solidFill>
                  <a:sysClr val="windowText" lastClr="000000"/>
                </a:solidFill>
                <a:ea typeface="ＭＳ Ｐゴシック" pitchFamily="-84" charset="-128"/>
              </a:rPr>
              <a:t>WHAT</a:t>
            </a:r>
            <a:r>
              <a:rPr lang="en-GB" sz="4800" b="1" dirty="0" smtClean="0">
                <a:solidFill>
                  <a:sysClr val="windowText" lastClr="000000"/>
                </a:solidFill>
                <a:ea typeface="ＭＳ Ｐゴシック" pitchFamily="-84" charset="-128"/>
              </a:rPr>
              <a:t/>
            </a:r>
            <a:br>
              <a:rPr lang="en-GB" sz="4800" b="1" dirty="0" smtClean="0">
                <a:solidFill>
                  <a:sysClr val="windowText" lastClr="000000"/>
                </a:solidFill>
                <a:ea typeface="ＭＳ Ｐゴシック" pitchFamily="-84" charset="-128"/>
              </a:rPr>
            </a:br>
            <a:r>
              <a:rPr lang="en-GB" sz="4800" b="1" dirty="0" smtClean="0">
                <a:solidFill>
                  <a:sysClr val="windowText" lastClr="000000"/>
                </a:solidFill>
                <a:ea typeface="ＭＳ Ｐゴシック" pitchFamily="-84" charset="-128"/>
              </a:rPr>
              <a:t>IS GEOPHYSICS?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</a:t>
            </a:r>
            <a:r>
              <a:rPr lang="en-GB" dirty="0" smtClean="0"/>
              <a:t>– wind farm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83024"/>
            <a:ext cx="7704857" cy="53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058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Case Study </a:t>
            </a:r>
            <a:r>
              <a:rPr lang="en-GB" dirty="0" smtClean="0"/>
              <a:t>– wind farm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88" y="1742058"/>
            <a:ext cx="4076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64" y="1900621"/>
            <a:ext cx="1259716" cy="31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9976" y="5113264"/>
            <a:ext cx="13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Seismic data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75276" y="5024492"/>
            <a:ext cx="1461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Soil resistivity</a:t>
            </a:r>
          </a:p>
          <a:p>
            <a:pPr algn="ctr"/>
            <a:r>
              <a:rPr lang="en-GB" dirty="0" smtClean="0"/>
              <a:t>data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975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Techniques not covered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6" y="1484784"/>
            <a:ext cx="3510390" cy="468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9" y="2132856"/>
            <a:ext cx="4379979" cy="3284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22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Techniques not covered - GPR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1" y="1484784"/>
            <a:ext cx="752316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277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 smtClean="0"/>
              <a:t>Techniques not covered – borehole seismic</a:t>
            </a:r>
            <a:endParaRPr lang="en-GB" dirty="0"/>
          </a:p>
        </p:txBody>
      </p:sp>
      <p:sp>
        <p:nvSpPr>
          <p:cNvPr id="8" name="Content Placeholder 10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b="1" dirty="0" smtClean="0"/>
              <a:t>Theory</a:t>
            </a:r>
            <a:r>
              <a:rPr lang="en-GB" b="1" dirty="0" smtClean="0"/>
              <a:t>: </a:t>
            </a:r>
            <a:r>
              <a:rPr lang="en-GB" altLang="ja-JP" sz="2400" dirty="0" smtClean="0"/>
              <a:t>Shooting either between boreholes (cross-hole) or from surface to borehole (down-hole)</a:t>
            </a:r>
            <a:endParaRPr lang="en-GB" sz="2600" dirty="0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b="1" dirty="0" smtClean="0"/>
              <a:t>Common Applications: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Caves/</a:t>
            </a:r>
            <a:r>
              <a:rPr lang="en-GB" sz="2400" dirty="0" err="1" smtClean="0"/>
              <a:t>stopes</a:t>
            </a:r>
            <a:r>
              <a:rPr lang="en-GB" sz="2400" dirty="0" smtClean="0"/>
              <a:t>/</a:t>
            </a:r>
            <a:r>
              <a:rPr lang="en-GB" sz="2400" dirty="0" err="1" smtClean="0"/>
              <a:t>adits</a:t>
            </a:r>
            <a:endParaRPr lang="en-GB" sz="2400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Engineering properties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fracture zones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2400" dirty="0" smtClean="0"/>
              <a:t> Buried valleys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2600" b="1" dirty="0" smtClean="0"/>
              <a:t>Limitations:</a:t>
            </a:r>
            <a:endParaRPr lang="en-GB" sz="2600" b="1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400" dirty="0"/>
              <a:t> Acoustic noise &amp; </a:t>
            </a:r>
            <a:r>
              <a:rPr lang="en-GB" sz="2400" dirty="0" smtClean="0"/>
              <a:t>vibrations</a:t>
            </a:r>
            <a:endParaRPr lang="en-GB" sz="2400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GB" sz="2400" dirty="0" smtClean="0"/>
              <a:t> Bore hole separation distance (4.5 – 6 m)</a:t>
            </a:r>
            <a:endParaRPr lang="en-GB" sz="2400" dirty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n-GB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1" y="1488707"/>
            <a:ext cx="3960439" cy="4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406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 smtClean="0"/>
              <a:t>Techniques not covered – borehole seismic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5800"/>
            <a:ext cx="7632848" cy="53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028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Techniques not covered – new!</a:t>
            </a:r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556792"/>
            <a:ext cx="854710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364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476672"/>
            <a:ext cx="8229600" cy="940966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You need a geophysical survey?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GB" dirty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Aims and why - depth, size and nature of targets if known</a:t>
            </a:r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?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84" charset="-128"/>
              </a:rPr>
              <a:t> 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Size of the site?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Site cover (vegetated, building, rebar…)?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Geological setting?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Geographical setting?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Any existing desk study data?</a:t>
            </a:r>
          </a:p>
          <a:p>
            <a:r>
              <a:rPr lang="en-GB" dirty="0" smtClean="0">
                <a:solidFill>
                  <a:srgbClr val="000000"/>
                </a:solidFill>
                <a:latin typeface="Calibri" pitchFamily="34" charset="0"/>
                <a:ea typeface="ＭＳ Ｐゴシック" pitchFamily="-84" charset="-128"/>
              </a:rPr>
              <a:t>Access limitations?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The End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85274"/>
            <a:ext cx="5976664" cy="4482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641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16463" y="2133600"/>
            <a:ext cx="3455987" cy="3455988"/>
          </a:xfrm>
          <a:prstGeom prst="rect">
            <a:avLst/>
          </a:prstGeom>
          <a:solidFill>
            <a:schemeClr val="tx1"/>
          </a:solidFill>
          <a:ln w="9525">
            <a:solidFill>
              <a:srgbClr val="6060F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Wingdings" charset="0"/>
              <a:buChar char="•"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Geophysics is a magical black box!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457200" y="1600200"/>
            <a:ext cx="3754760" cy="4525963"/>
          </a:xfrm>
        </p:spPr>
        <p:txBody>
          <a:bodyPr/>
          <a:lstStyle/>
          <a:p>
            <a:r>
              <a:rPr lang="en-GB" dirty="0" smtClean="0"/>
              <a:t>Unintelligible pages of numbers</a:t>
            </a:r>
          </a:p>
          <a:p>
            <a:r>
              <a:rPr lang="en-GB" dirty="0" smtClean="0"/>
              <a:t>Too expensive</a:t>
            </a:r>
          </a:p>
          <a:p>
            <a:r>
              <a:rPr lang="en-GB" dirty="0" smtClean="0"/>
              <a:t>Unreliable</a:t>
            </a:r>
          </a:p>
          <a:p>
            <a:r>
              <a:rPr lang="en-GB" dirty="0" smtClean="0"/>
              <a:t>Inaccurate</a:t>
            </a:r>
          </a:p>
          <a:p>
            <a:r>
              <a:rPr lang="en-GB" dirty="0" smtClean="0"/>
              <a:t>Slow</a:t>
            </a:r>
            <a:endParaRPr lang="en-GB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6447" y="819869"/>
            <a:ext cx="8494025" cy="1532334"/>
          </a:xfrm>
          <a:prstGeom prst="roundRect">
            <a:avLst/>
          </a:prstGeom>
          <a:noFill/>
          <a:ln w="15875">
            <a:solidFill>
              <a:schemeClr val="tx1"/>
            </a:solidFill>
            <a:prstDash val="lgDash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GB" sz="2800" i="1">
                <a:solidFill>
                  <a:srgbClr val="020202"/>
                </a:solidFill>
                <a:ea typeface="ＭＳ Ｐゴシック" pitchFamily="-84" charset="-128"/>
              </a:rPr>
              <a:t>“</a:t>
            </a:r>
            <a:r>
              <a:rPr lang="en-GB" altLang="ja-JP" sz="2800" i="1" dirty="0">
                <a:solidFill>
                  <a:srgbClr val="020202"/>
                </a:solidFill>
                <a:ea typeface="ＭＳ Ｐゴシック" pitchFamily="-84" charset="-128"/>
              </a:rPr>
              <a:t>…a suite of measurement techniques that can be used to precisely measure </a:t>
            </a:r>
            <a:r>
              <a:rPr lang="en-GB" altLang="ja-JP" sz="2800" i="1" dirty="0">
                <a:solidFill>
                  <a:srgbClr val="C00000"/>
                </a:solidFill>
                <a:ea typeface="ＭＳ Ｐゴシック" pitchFamily="-84" charset="-128"/>
              </a:rPr>
              <a:t>physical</a:t>
            </a:r>
            <a:r>
              <a:rPr lang="en-GB" altLang="ja-JP" sz="2800" i="1" dirty="0">
                <a:solidFill>
                  <a:srgbClr val="020202"/>
                </a:solidFill>
                <a:ea typeface="ＭＳ Ｐゴシック" pitchFamily="-84" charset="-128"/>
              </a:rPr>
              <a:t> properties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800" i="1" dirty="0">
                <a:solidFill>
                  <a:srgbClr val="020202"/>
                </a:solidFill>
                <a:ea typeface="ＭＳ Ｐゴシック" pitchFamily="-84" charset="-128"/>
              </a:rPr>
              <a:t>of the subsurface and the contrast with the target</a:t>
            </a:r>
            <a:r>
              <a:rPr lang="ja-JP" altLang="en-GB" sz="2800" i="1">
                <a:solidFill>
                  <a:srgbClr val="020202"/>
                </a:solidFill>
                <a:ea typeface="ＭＳ Ｐゴシック" pitchFamily="-84" charset="-128"/>
              </a:rPr>
              <a:t>”</a:t>
            </a:r>
            <a:endParaRPr lang="en-GB" sz="2800" i="1" dirty="0">
              <a:solidFill>
                <a:srgbClr val="020202"/>
              </a:solidFill>
              <a:ea typeface="ＭＳ Ｐゴシック" pitchFamily="-84" charset="-128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650" y="2924175"/>
            <a:ext cx="7667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800" dirty="0">
                <a:solidFill>
                  <a:srgbClr val="494970"/>
                </a:solidFill>
              </a:rPr>
              <a:t>chargeability  thermal conductivity resistivity  seismic radioactivity velocity    density magnetism  </a:t>
            </a:r>
            <a:r>
              <a:rPr lang="en-GB" sz="2800" dirty="0" err="1">
                <a:solidFill>
                  <a:srgbClr val="494970"/>
                </a:solidFill>
              </a:rPr>
              <a:t>electrokinesis</a:t>
            </a:r>
            <a:r>
              <a:rPr lang="en-GB" sz="2800" dirty="0">
                <a:solidFill>
                  <a:srgbClr val="494970"/>
                </a:solidFill>
              </a:rPr>
              <a:t> </a:t>
            </a:r>
            <a:r>
              <a:rPr lang="en-GB" sz="2800" dirty="0" err="1">
                <a:solidFill>
                  <a:srgbClr val="494970"/>
                </a:solidFill>
              </a:rPr>
              <a:t>dielectricity</a:t>
            </a:r>
            <a:r>
              <a:rPr lang="en-GB" sz="2800" dirty="0">
                <a:solidFill>
                  <a:srgbClr val="494970"/>
                </a:solidFill>
              </a:rPr>
              <a:t>  acoustic  mass  electromagnetic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Benefits of using geophysics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16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 smtClean="0"/>
              <a:t>1: Non-invasive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600200"/>
            <a:ext cx="2962672" cy="4525963"/>
          </a:xfrm>
          <a:prstGeom prst="roundRect">
            <a:avLst>
              <a:gd name="adj" fmla="val 9993"/>
            </a:avLst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707904" y="1600200"/>
            <a:ext cx="4978896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“Ability to measure subsurface properties without  need for excavation or drilling”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400" dirty="0" smtClean="0"/>
              <a:t>Ideal for urban / developed sites</a:t>
            </a:r>
          </a:p>
          <a:p>
            <a:r>
              <a:rPr lang="en-GB" sz="2400" dirty="0" smtClean="0"/>
              <a:t>Can be used on SSSIs</a:t>
            </a:r>
          </a:p>
          <a:p>
            <a:r>
              <a:rPr lang="en-GB" sz="2400" dirty="0" smtClean="0"/>
              <a:t>No reinstatement costs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21505" name="Picture 5" descr="b_util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1700808"/>
            <a:ext cx="24876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446913" y="1412776"/>
            <a:ext cx="6365447" cy="4733625"/>
          </a:xfrm>
          <a:noFill/>
          <a:ln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dirty="0" smtClean="0"/>
              <a:t>2: Total site coverage</a:t>
            </a:r>
            <a:endParaRPr lang="en-GB" dirty="0"/>
          </a:p>
        </p:txBody>
      </p:sp>
      <p:sp>
        <p:nvSpPr>
          <p:cNvPr id="413699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5616" y="1412776"/>
            <a:ext cx="7272808" cy="634544"/>
          </a:xfrm>
          <a:prstGeom prst="roundRect">
            <a:avLst>
              <a:gd name="adj" fmla="val 3040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800" b="1" dirty="0"/>
              <a:t>Where would you drill?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6SsxfyAlm0qeE80qwkTh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cnt19WoX4XXoJceziyC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155jNv8F3dwiotYBGTRh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UYPqndbHtIHaFsc33Fd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0vVjdtstJlk2J7V16f0H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anYV0nkSiEz3Yjv3ZIeZ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QDJ571yYR7Dqkylis49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sF8Cw2fisdBOwkbUgijk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qyYWIGf9Q7kab3XvvwIy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Ow107xOQxIR0fADzjz2j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ttl97XKNNBfN0JrVHzHkZ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jaOnRVc9vl2k2FRZA32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rVFoP9BBA7gSNJObBuxv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CdfQcEB0lYnTS2ZjATSA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XoofQz7hXQuGWzwEhA9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3ol2J3eAZiz4jXeCZS77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Nbi5RSPIWGeoMhPXVVz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HXtzMMx6zEnyyQrYnH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5zrl9VcbcwstukBh63aP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0dIYvWyRZMHjSU7qCCTo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55m6n5B7pNgvydCapfDk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LbsG9FqyWI7a7DCpzsg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Pr2BNq0qpvKMZ8Dtr9Kc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2mlTOscEK7jpjbEGWVG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0QIjqLTvkcw3tZXNOTbYz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6s2zlG4HuzAmxoG7fMFJ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OF5ns25ajoXbBQobyPgu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TCqp8MWbTjcjEntYe2Ck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Zhc1IAAeRGdGd4Cj3SX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xjB01c8j78HLluCIlDg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5ZrI8GlxjMB7sdwK8Mx4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CNcROwy2CtSbYpgCmlk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YzKJiC4R9yw05N9hTUM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EhFTXqBxuM6Kt8nX2UeU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zVcqWZvE9Z8zNVs3oFEfB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JTlk0TVRRBKI5mts0q6Tk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aFdVUDfAFRubi5CYBIh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Aaamorva3FrlAmOkHBm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fnUXbDH3vwKefWpzfLD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uP4q9Gw0EyHPVNsrgRtZ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UAm7SV7lBSC4XS5TLt0wu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MwYdRSSkvNTEOepVBtR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wq1B7OvM3G7zeHjhLpF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PiQbscf7PPurF3GKg1o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xPSCpro7XAwn8Cwm1bdm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Uo0NDfg4IYanK0jPMNIH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UiV3dTZcmQCkUtBCO8QT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cKRw3bpqD7l0tISz2n5v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Kq5PeaYzQX1m6acHPNM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YTZTJf6tOmWS0qqeXfr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Z6BImkxhJF7frcPkqJs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qdaLhBPxu8dAUTh1SLV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LKZeoDOIBTekGnyB3Wsc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1QiW2pQHrD19spM3cbI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jwV8O0KgtpsGtIJ8WzZs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3GFE7JAjTCSMfGYksHfM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k2EdJtsiVZ1KtesaT0G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OHt29B6icMBmmDZT07Q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LvcJRhNe6OaueWJGjRb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hTAZn5foU2T35uYZivkO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87SPbZ0zjV8VWYQpKPuX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cRp3ajNZp46wm5Q26Nex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liZLQT7m8PylV0p8PHLj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OqBLyHJGJ8hWw63otUS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Y0aQDYYxMbJgtz94kpD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dfCteozsptbzXblkTxjV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7W7ytBlSJU2XKeFBbPhY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mSDpmKRaRrlW8GlGUX7x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wZr7EiluDLdszfU4eB1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7srwSEqhyinoTweRIbx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BN6ZfvUjRvV5lEYf5yO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wuTg5ZvsKEM14pS8K3A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QpgleqvZNtG19CduLJ0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9myBNV5wJyHMDt0KL5X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l2gfUgiRlXjgfTMCDzU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knZJt0XV5FIR1vkx0OeS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sne7X8rnQAydITgaMhT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xoRgh5z52SUzUCvm3PtH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j9YEFpd4WaPq53tQOK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JrecOX5XrHb3LM8xRdAYC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ZpKbd0x4JtMbsSRZjR6P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QtzPoazqlZhY6nVU8XzO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UtLt3oI8ftsLDgEOoo6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zTPFiLlcj1W2oHOi7V8F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LMDmJOY5cFCDUREo6XN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PBRX06hakvwC822V1xe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qLMWEJPbSHMjX1uLOSO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6hJBmaWgOVCyb6a3ryl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PO50rfImqMUjEuc2mEfC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RHoQnBKqfGcshsUwlJGx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GHAsKrM9g1Fo0dj4Glk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ERsFRobGU1VY7Ga3EYW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muMPbF1yvkKW06DyS9Kk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BgWb8I5U55pp0yvHPfx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6OYOik9UfXvSSvTZxjt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wB542bkvNpxza7dkpKL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T8F0NQIe2mMrhmIeiYAK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kjkLMdTJO4O4IXp2nuMz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NJQRBbsMA6hNNmF13vkj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DcEKPgA6XAJ9vBVVBIg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L4QHCxPXfRtPfEBowjAV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k7K5jRYWndfQxvdvkvEy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3DQ358TC2vcVpJAMTeG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wpviIKl5P1y6RwbighnB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7TaetgziXNtkm6ryNq8gX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miR3BAYoiKHowl4fuMM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EIUdJaDubNXhwmDRQwx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WPx8DiN5UPVcQHPxIGA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mjwV1jNQtzPh50JoJGd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TO9ddONpR4Y30FTAFFai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3QWKR79f9KMBa5ID5yD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9tZFR8B0Sq9xgFZhsGG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vuQEG6AFOYctGsKbg1D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sDO3EO6Xkn84XvPcrvpd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kNYwxgqEBida1cQDsMz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RNtCmO2DDKxvsm1hUm4t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qJTPykvJkY2tLHLKHL5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KNxI6ZVaAjhhmKIwfH7T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tYBjwaFjntyrZ6hQdwO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89FOQb1Os2gh1mWZjP3K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ctk11avnY6ybjz6NsLu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TOMIJq33G6MoJpgpV6T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0zMYOWCYsWih2WPwF3y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4YnoyfJzH59qAOdVKB6qH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5snkzprPOZIWAoAgHTp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9Rr8CAUsrBSp8iWbUaag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ws6E4MIevAOqzgZ3K72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9mleJclJSY22laqvgCO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e4qmH8ClgTxgkCF5plqI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79mVYLMgkjfYjKjQ3v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oxUODeQpfw9KebSNezXB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MnRFcqyiaCGgLP198xpU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4Yp3M5rpcIG4xi94si1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374tbavZ36lhuxHUtbSo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XGZFOXXyVwJuUiYiTgUc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IgNBnyOPXpGz9otvly1v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x0CpWahBtHOnXJRdzpJ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ETo7Ykzxl8qXQO3kqXf6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Nl8zPnVlb9qTINYYBDx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cRp3ajNZp46wm5Q26Nex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liZLQT7m8PylV0p8PHLj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OqBLyHJGJ8hWw63otUS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Y0aQDYYxMbJgtz94kpDr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dfCteozsptbzXblkTxjV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7W7ytBlSJU2XKeFBbPhY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mSDpmKRaRrlW8GlGUX7x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wZr7EiluDLdszfU4eB1z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6YE23cig3ckzb2fJN2NU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BN6ZfvUjRvV5lEYf5yOn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wuTg5ZvsKEM14pS8K3A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KJdy4DS0udGInPs3LDWK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9myBNV5wJyHMDt0KL5X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l2gfUgiRlXjgfTMCDzU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knZJt0XV5FIR1vkx0OeS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sne7X8rnQAydITgaMhT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xoRgh5z52SUzUCvm3PtH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j9YEFpd4WaPq53tQOK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6iuNBKYnbBCjoh8jhwk2S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ZpKbd0x4JtMbsSRZjR6P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QtzPoazqlZhY6nVU8XzO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UtLt3oI8ftsLDgEOoo6t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zTPFiLlcj1W2oHOi7V8F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etnKKH8H8KLdhFYenVaqf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PBRX06hakvwC822V1xe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qLMWEJPbSHMjX1uLOSO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6hJBmaWgOVCyb6a3ryl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PO50rfImqMUjEuc2mEfC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RHoQnBKqfGcshsUwlJGx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4ikB1dqJRuOFvCa3DF3x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ERsFRobGU1VY7Ga3EYW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muMPbF1yvkKW06DyS9Kk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BgWb8I5U55pp0yvHPfx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6OYOik9UfXvSSvTZxjt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wB542bkvNpxza7dkpKL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T8F0NQIe2mMrhmIeiYAK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kjkLMdTJO4O4IXp2nuMz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NJQRBbsMA6hNNmF13vkj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DcEKPgA6XAJ9vBVVBIg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gNL6pvwsRSJwXyJtN9Jx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3DQ358TC2vcVpJAMTeG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wpviIKl5P1y6RwbighnB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7TaetgziXNtkm6ryNq8gX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miR3BAYoiKHowl4fuMMS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EIUdJaDubNXhwmDRQwx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WPx8DiN5UPVcQHPxIGA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mjwV1jNQtzPh50JoJGd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Dhs924TIZubOZ5w4OVxM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3QWKR79f9KMBa5ID5yD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9tZFR8B0Sq9xgFZhsGG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vuQEG6AFOYctGsKbg1D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sDO3EO6Xkn84XvPcrvpd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kNYwxgqEBida1cQDsMzR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RNtCmO2DDKxvsm1hUm4t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qJTPykvJkY2tLHLKHL5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KNxI6ZVaAjhhmKIwfH7T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tYBjwaFjntyrZ6hQdw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bWBEoaRuylCpHsoQXOw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f9cGIYwI82ln9tEgtsz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ctk11avnY6ybjz6NsLu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TOMIJq33G6MoJpgpV6Tm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0zMYOWCYsWih2WPwF3y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4YnoyfJzH59qAOdVKB6qH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5snkzprPOZIWAoAgHTp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9Rr8CAUsrBSp8iWbUaag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ws6E4MIevAOqzgZ3K72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9mleJclJSY22laqvgCO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l9zEWJlO0AjL1iXlmUch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79mVYLMgkjfYjKjQ3v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oxUODeQpfw9KebSNezXB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MnRFcqyiaCGgLP198xpU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4Yp3M5rpcIG4xi94si1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374tbavZ36lhuxHUtbSo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XGZFOXXyVwJuUiYiTgUc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IgNBnyOPXpGz9otvly1v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x0CpWahBtHOnXJRdzpJ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sBV2pxs5dpY0O2741Mmj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Nl8zPnVlb9qTINYYBDx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cRp3ajNZp46wm5Q26Nex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liZLQT7m8PylV0p8PHLj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4OqBLyHJGJ8hWw63otUS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Y0aQDYYxMbJgtz94kpDr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dfCteozsptbzXblkTxjV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7W7ytBlSJU2XKeFBbPhY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mSDpmKRaRrlW8GlGUX7x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wZr7EiluDLdszfU4eB1z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K3nrmi76EXBTbGXIUkNmV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BN6ZfvUjRvV5lEYf5yOn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wuTg5ZvsKEM14pS8K3A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PFKeJ20NbdAiOwPCbAnG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9myBNV5wJyHMDt0KL5X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l2gfUgiRlXjgfTMCDzU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knZJt0XV5FIR1vkx0OeS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sne7X8rnQAydITgaMhT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xoRgh5z52SUzUCvm3PtH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j9YEFpd4WaPq53tQOK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O1OHyXv40HlFHcFQ4Fadm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ZpKbd0x4JtMbsSRZjR6P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QtzPoazqlZhY6nVU8XzO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UtLt3oI8ftsLDgEOoo6t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wuTg5ZvsKEM14pS8K3A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aov2Jx206LR9tEQNtnI3i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PBRX06hakvwC822V1xe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qLMWEJPbSHMjX1uLOSO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6hJBmaWgOVCyb6a3ryl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PO50rfImqMUjEuc2mEfC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RHoQnBKqfGcshsUwlJGx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6Cl9l7syX5n9AqSmSNLx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ERsFRobGU1VY7Ga3EYW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muMPbF1yvkKW06DyS9Kk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BgWb8I5U55pp0yvHPfx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6OYOik9UfXvSSvTZxjt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wB542bkvNpxza7dkpKL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T8F0NQIe2mMrhmIeiYAK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kjkLMdTJO4O4IXp2nuMz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NJQRBbsMA6hNNmF13vkj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DcEKPgA6XAJ9vBVVBIg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R3Yqajhy1WOrpURA4WLW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3DQ358TC2vcVpJAMTeG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wpviIKl5P1y6RwbighnB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7TaetgziXNtkm6ryNq8gX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miR3BAYoiKHowl4fuMMS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EIUdJaDubNXhwmDRQwx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WPx8DiN5UPVcQHPxIGA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mjwV1jNQtzPh50JoJGd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2knXaaSsbNUGfzmJaOb0V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3QWKR79f9KMBa5ID5yD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9tZFR8B0Sq9xgFZhsGG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vuQEG6AFOYctGsKbg1D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sDO3EO6Xkn84XvPcrvpd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kNYwxgqEBida1cQDsMzR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RNtCmO2DDKxvsm1hUm4t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qJTPykvJkY2tLHLKHL5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KNxI6ZVaAjhhmKIwfH7T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tYBjwaFjntyrZ6hQdwO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Iaw0MOR0AlM1E2d96FzL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ctk11avnY6ybjz6NsLug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TOMIJq33G6MoJpgpV6Tm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0zMYOWCYsWih2WPwF3y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4YnoyfJzH59qAOdVKB6qH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5snkzprPOZIWAoAgHTp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9Rr8CAUsrBSp8iWbUaag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ws6E4MIevAOqzgZ3K72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9mleJclJSY22laqvgCO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wJEidlMXLk9TLEMEa6DkM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79mVYLMgkjfYjKjQ3vT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oxUODeQpfw9KebSNezXB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MnRFcqyiaCGgLP198xpU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4Yp3M5rpcIG4xi94si1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374tbavZ36lhuxHUtbSo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XGZFOXXyVwJuUiYiTgUc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AIgNBnyOPXpGz9otvly1v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x0CpWahBtHOnXJRdzpJ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ajKMUWmYgyGnSU5X8F5K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tyIGWF4lmoxcrRIyt43P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Nl8zPnVlb9qTINYYBDx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TS0Frf4wpVLn4aJKD4WLt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X4VqKkiJAz863B4EYkLu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mbS7OxXbtZRyODkArFzk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4pADl4UEHo400Vjyy0c2J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RPB4KYLvyg41BS2jVMlx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4pADl4UEHo400Vjyy0c2J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RPB4KYLvyg41BS2jVMlx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yfYK3xFc9Ihk2vKNZqY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D7SorvWyVrecobJvEPiGZ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VBmQhY6XDjtcSHGHBLPm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G3iWBDonYvS8HO0DIsFY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rqiEmPg2SxN6sTckenP9R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WV9SDL4PMr0weD0ifO7l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2eVOiu4PObntmutbvX2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xpatIvQEDjHMxvmCt76sk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WEzkV811vYYQ7DHXMlHB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Q9DOLCCn3cIWiheXyVOM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uvmQtxbH3LUCNpG7noo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lRaxG7RvJ1ni3WGNfA7YF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dskMrxafJujQqPiv98Mr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8blqIOMMNpErE8rU95cm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W1GtPhrypnxvImav2PmUh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CqsRaDjXIKOUtwAldYUJG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4WSeDjN7V9WiecesT5oy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frqWFRvllFan3mvMSe1L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6WWMhp6fPrRYxI75JL6a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5a0Q5WPy3BtQpOLo294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LeCVPNOz7dXuZQBgy0i0S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4SHgXn31ZvQjWnUf91YW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ZRSnu4LobxAOIUIU1BQK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lqXa7t8L5dXQy37wQc3c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9xFTEL9ZUSZywhjNgzS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Cm5PR7CaMSbxmgquePnB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ZRSnu4LobxAOIUIU1BQKd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9xFTEL9ZUSZywhjNgzS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NJfUa3J4hb44YmOjKTJN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feTmerl7IhCUemhDoSHLx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AylrMSRCb0B2jZregrrgD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QxNMhRW5nAtdJ07YVp0UB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TWdftXBlqnOqsnAxoW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4ljGmj8yckyUsh7tum0Y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fGVMa0wPDm7BvJ6iFxkR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6uLKmOWH1NkufGwkHMBPB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jQSRq5gkkov8b91Ocz7C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M7g2AXXKI1xn3sTuXvBKs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Ycgx7XwiuUuwFcMEvpc8Z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KH5jAl1OhBUvXKXs6o2q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jMI3iJ7az6ZqcsMP48p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7PgeIAb3OUPvnnjBw2iG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OwwyvGgjT0becWrOz8W7L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VP4sex66n251KIa5vMu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iZNamorELHLNiYkFnsVCz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8bm9Hs9KYgClAJqd1LMU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gVG4jUVncmHYasQPjtwHM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6VG6p3qkgalBGS65PEXC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oo7qFhLIfUvV5rtB26jD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0Y2x7WW8Wb9hwhYZo9zx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6LNECeBQiqPWo9n7aPM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TMHIzRyD5dUDWlR3DCn7I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MOVbD3Ha3rxzRhKskIw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pPh6nHv4ARq3mlhNrrbj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64iLJT6XXKm3a4yvThfH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w4KtOA1xobvkMlvwZUGTq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PH2kNG5JCiyp1UnBk3Oy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BnVCn8N6HW3HFIcOCYBXD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HjbdfWyU3ZwuHm9lKjQf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imullGgiDJzGHdicVy99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3wvvXgPUkF9KX0Ff3SxmA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9evrtCREMFRpWGSTfhBq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NZ9Q9OKG5MjEk6QfMGL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1POmv3FURqzsdrwhDt2T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5xkWF2hji9SkDvOiIPTHX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55imL30uVEa8L9ktDL5M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N79jMN7T4mMssIpTARDej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b7FjX9dIbIsKI39hBUmu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4FmX9PhOikJl7e6J2lIV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qjpCpuutSRRPS30X0Znrn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0mWUbSS1MZkDlWkJlMkq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5xkWF2hji9SkDvOiIPTHX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55imL30uVEa8L9ktDL5M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0mWUbSS1MZkDlWkJlMk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CqsRaDjXIKOUtwAldYUJG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4WSeDjN7V9WiecesT5oy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SCmaqLaIsSFch3Zj6bjm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S0PwG0CmSijgqcWmmmm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QypE0Gf1E2ZE9PHI56QFr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C9y4gMuKpCMGGLrLl6jO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1yfpLQdu9bDlONusBZfai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nsaQF3BhP4c0yEsmYlUDo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8VdCTYOkhGZ9KX95PZJ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3tGgpgTqxir84iFIfdUn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oy0GEunzMPf3IpACqFjd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Cli6rQ42wayX42drNdHRU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yphZdR3GUeXGo3wFQeFP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ziQceZPK736YSJdMkpb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xjTN65kPgckdPa7NDgq4p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bOCpfl9iPnUWQZ80C4R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TApaNs4TgEGhv62APJtBO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7cQW8ZFlLoJcOMiUCgV7z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4zqMz42pOOs8qS5mKnF7p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KeG71hGrIZSVb95ADttmO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8lRYWiJ73EgswSgKTz9EC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EdT9WukT2jAdO9YG2Lr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85poK1H6CODGdL38NDJK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h6RSsEPYMczxoD6NaqzE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EuLXscBisgkniJlqzQxF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RwFRiMwdtNCyVHJrO3ok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7K2Y7Jdoncl3iQae8EaR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1DtBhvOC65v8wfhULWioh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JYIA6ZzpsUh57znQeoMh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1l85kfRwQGkbXRvhqunio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5QABVvXkYsMeVRvENKkl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7lpzuFe5NXejdY9Gn9bp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UiuRtjN39qKNJecm1i5T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PZBDwu7ma9KPMr74DcUhJ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GJeIhv3oiGR0mYpF2PEK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ypfUu18TkyF5iSdWPGHY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0XWN4io5aBV1b2dhzCk2f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7mPbpf5B1Pxyrj7qIJN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46PZFf3mW1zGOre6YQ5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ZDL0qQpkzO3j7paiiD0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njZk6BK0JKliKBWg5cZY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ziQceZPK736YSJdMkpbM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3W3R0vJw0JLXffs15JNAy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2dEdtaQJE7x1CQPWTZBWS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ksS4hVvKu0DZSoGQj2Vs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qQnh3LRkXIFOg8bk4KF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drhuwiZ3Iz8k3p8qBWtj7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Umm2WK42BFz2411qhdH3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jYOFzm2yOFsDknVt660u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zkvltfZtboyXC52lWnusV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nVfD7iORZaMs8iRPIQQ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mKQqKaDZg5tPTqo9mPtP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IkAuK0FRXq426TPLWHDu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kGybIuGSACrwylfcSxV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dUEgMuDdv0eBMp9Rzr9i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nnS3UaXVTot7MUVW02F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UMV6li6MLJI3gSUrJ2x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DRgeDVxjCmWv8JBEEdp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pID21yjCxxRItDIoEBDv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O5qNjVdSfdzyTEjBtAW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IjJCu4qZdu6J7UyBdeno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8VJ44382zVp5LGbPQMS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sPMKLZflzGdqFAGK0mW5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Xb37N3wo9DJ278CyvUl6x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MszqAYkyuOyRionTFSjF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E65u4QqWWiU15VY4cV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KUAMG2ScJxyu9FPylGbP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L4SpkZGMX9KtmbTh9n4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sALjfEzmTCR79wUhITwX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pJGjEE4wNLz4oBiD1K1c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wD97d3cCebIb4NFclyY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2LUBDH9uLZaA44CgGD8z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Byry181GL8hjcgtLfX2J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NTg1UZJObYhXz9ma5F0t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JJb0MvZpWAVL9wmXW9sO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1jLSlNVoaxCEOEax69hRz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7XhrdhLywj7UmWVgsLhm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UlHZyyQbdEQjpffGkeS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eMeg4wkYLng0IKpBBJb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2DRMogyyVdZ06ULhtkR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3oxugJD8khmkKBpi84p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1HEuPjfRdi1zztfUZPU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HEMaaRbcMPF0ZmPQMTjT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4ia1W2d5AiFak3RjFr3E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yz6p4cVAToDzuZ8U9YG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0YLccqNioCbpjoB3JTa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kO2MYsdSPODBVCrQC9SEH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GtnkxxUGJdZdL4D5KII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VoGLZ48WYIdHvOWPsoSV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FIJluC1n8r6ADZ0jwKFF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PDMNbQSwgXLBIX1DzwU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BVbXP8R7gXDQT5zGqav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O1g2hTa9K6f32QCd1KE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XS4W4T5K5XBs69HMQYX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xAQ2I4d9KX2r03nYlPh3Z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5r0EVkRr2nKwdRx8QboH"/>
</p:tagLst>
</file>

<file path=ppt/theme/theme1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er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zar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vironm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str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1073</Words>
  <Application>Microsoft Office PowerPoint</Application>
  <PresentationFormat>On-screen Show (4:3)</PresentationFormat>
  <Paragraphs>284</Paragraphs>
  <Slides>48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Main</vt:lpstr>
      <vt:lpstr>Energy</vt:lpstr>
      <vt:lpstr>Hazards</vt:lpstr>
      <vt:lpstr>Environment</vt:lpstr>
      <vt:lpstr>Construction</vt:lpstr>
      <vt:lpstr>CorelDRAW</vt:lpstr>
      <vt:lpstr>CorelPhotoPaint.Image.10</vt:lpstr>
      <vt:lpstr>Near Surface Geophysics as Used in Geotechnical Site Investigations</vt:lpstr>
      <vt:lpstr>About me</vt:lpstr>
      <vt:lpstr>Talk Contents</vt:lpstr>
      <vt:lpstr>WHAT IS GEOPHYSICS?</vt:lpstr>
      <vt:lpstr>Geophysics is a magical black box!</vt:lpstr>
      <vt:lpstr>PowerPoint Presentation</vt:lpstr>
      <vt:lpstr>Benefits of using geophysics</vt:lpstr>
      <vt:lpstr>1: Non-invasive</vt:lpstr>
      <vt:lpstr>2: Total site coverage</vt:lpstr>
      <vt:lpstr>2: Total site coverage</vt:lpstr>
      <vt:lpstr>3: Overcome errors in  geological interpolation</vt:lpstr>
      <vt:lpstr>4: Low risk to site operatives from hazards</vt:lpstr>
      <vt:lpstr>Recent advances</vt:lpstr>
      <vt:lpstr>Recent advances</vt:lpstr>
      <vt:lpstr>Recent Advances:</vt:lpstr>
      <vt:lpstr>Recent Advances:</vt:lpstr>
      <vt:lpstr>When to use geophysics?</vt:lpstr>
      <vt:lpstr>Issues with geophysics!</vt:lpstr>
      <vt:lpstr>CASE STUDIES</vt:lpstr>
      <vt:lpstr>Case Study - mine shafts</vt:lpstr>
      <vt:lpstr>EM Conductivity</vt:lpstr>
      <vt:lpstr>Magnetics</vt:lpstr>
      <vt:lpstr>Microgravity</vt:lpstr>
      <vt:lpstr>Case Study - mine shaft</vt:lpstr>
      <vt:lpstr>Case Study - mine shaft</vt:lpstr>
      <vt:lpstr>Case Study - mine shaft</vt:lpstr>
      <vt:lpstr>Case Study - bypass</vt:lpstr>
      <vt:lpstr>Resistivity</vt:lpstr>
      <vt:lpstr>Case Study - bypass</vt:lpstr>
      <vt:lpstr>Case Study - bypass</vt:lpstr>
      <vt:lpstr>Case Study - pipeline</vt:lpstr>
      <vt:lpstr>Seismic refraction</vt:lpstr>
      <vt:lpstr>PowerPoint Presentation</vt:lpstr>
      <vt:lpstr>Seismic refraction</vt:lpstr>
      <vt:lpstr>Case Study - pipeline</vt:lpstr>
      <vt:lpstr>Case Study - pipeline</vt:lpstr>
      <vt:lpstr>Case Study – wind farm</vt:lpstr>
      <vt:lpstr>Case Study – wind farm</vt:lpstr>
      <vt:lpstr>Case Study – wind farm</vt:lpstr>
      <vt:lpstr>Case Study – wind farm</vt:lpstr>
      <vt:lpstr>Case Study – wind farm</vt:lpstr>
      <vt:lpstr>Techniques not covered</vt:lpstr>
      <vt:lpstr>Techniques not covered - GPR</vt:lpstr>
      <vt:lpstr>Techniques not covered – borehole seismic</vt:lpstr>
      <vt:lpstr>Techniques not covered – borehole seismic</vt:lpstr>
      <vt:lpstr>Techniques not covered – new!</vt:lpstr>
      <vt:lpstr>You need a geophysical survey?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</dc:creator>
  <cp:lastModifiedBy>Eleanor Lewis</cp:lastModifiedBy>
  <cp:revision>162</cp:revision>
  <dcterms:created xsi:type="dcterms:W3CDTF">2012-08-23T11:17:13Z</dcterms:created>
  <dcterms:modified xsi:type="dcterms:W3CDTF">2016-03-08T16:12:28Z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</Properties>
</file>